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54" r:id="rId2"/>
    <p:sldId id="374" r:id="rId3"/>
    <p:sldId id="348" r:id="rId4"/>
    <p:sldId id="355" r:id="rId5"/>
    <p:sldId id="349" r:id="rId6"/>
    <p:sldId id="337" r:id="rId7"/>
    <p:sldId id="338" r:id="rId8"/>
    <p:sldId id="350" r:id="rId9"/>
    <p:sldId id="340" r:id="rId10"/>
    <p:sldId id="341" r:id="rId11"/>
    <p:sldId id="320" r:id="rId12"/>
    <p:sldId id="342" r:id="rId13"/>
    <p:sldId id="343" r:id="rId14"/>
    <p:sldId id="352" r:id="rId15"/>
    <p:sldId id="356" r:id="rId16"/>
    <p:sldId id="372" r:id="rId17"/>
    <p:sldId id="373" r:id="rId18"/>
    <p:sldId id="357" r:id="rId19"/>
    <p:sldId id="358" r:id="rId20"/>
    <p:sldId id="359" r:id="rId21"/>
    <p:sldId id="360" r:id="rId22"/>
    <p:sldId id="361" r:id="rId23"/>
    <p:sldId id="362" r:id="rId24"/>
    <p:sldId id="363" r:id="rId25"/>
    <p:sldId id="364" r:id="rId26"/>
    <p:sldId id="365" r:id="rId27"/>
    <p:sldId id="366" r:id="rId28"/>
    <p:sldId id="367" r:id="rId29"/>
    <p:sldId id="368" r:id="rId30"/>
    <p:sldId id="369" r:id="rId31"/>
    <p:sldId id="370" r:id="rId32"/>
    <p:sldId id="371"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CC66"/>
    <a:srgbClr val="CC3300"/>
    <a:srgbClr val="006699"/>
    <a:srgbClr val="CC0000"/>
    <a:srgbClr val="006666"/>
    <a:srgbClr val="008080"/>
    <a:srgbClr val="66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934" autoAdjust="0"/>
    <p:restoredTop sz="94660"/>
  </p:normalViewPr>
  <p:slideViewPr>
    <p:cSldViewPr>
      <p:cViewPr varScale="1">
        <p:scale>
          <a:sx n="104" d="100"/>
          <a:sy n="104" d="100"/>
        </p:scale>
        <p:origin x="-16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17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84371B4-B5D2-4D81-B805-61F0B2E873F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E141310E-0608-4EED-9323-D990192DE3E0}" type="slidenum">
              <a:rPr lang="en-US" smtClean="0"/>
              <a:pPr/>
              <a:t>23</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E8DFBDC0-09F4-4843-B8BD-62055AF52C6C}" type="slidenum">
              <a:rPr lang="en-US" smtClean="0"/>
              <a:pPr/>
              <a:t>24</a:t>
            </a:fld>
            <a:endParaRPr 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E238E408-D5B6-4E56-9B29-26DE8E140991}" type="slidenum">
              <a:rPr lang="en-US" smtClean="0"/>
              <a:pPr/>
              <a:t>32</a:t>
            </a:fld>
            <a:endParaRPr 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3DDCEBB-0826-419D-B2E0-457FCC69442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EB63778-F0FA-42C0-9E4D-146FC389003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37D505-FE7E-42A3-B5F1-8C79FD64723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460CA52-74F5-4631-B4D9-2D795A7B9D2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7C45488-8B47-46FC-B60A-BE40E0CFFBF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A04FB58-6F69-4875-8D69-63D2E1B762A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7E87DF7-C05D-428B-AB1F-CBD7DC979BF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EB9F702-152A-4FA9-B1B0-06E8434E336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C7DCE49-788E-455C-AD96-E2DC63A9523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E692A08-C9C0-4A54-8D6B-F022ED92C0F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697CBC-9F31-4B45-9537-3CF09605EB9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alpha val="25000"/>
          </a:srgbClr>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4319E48-99E6-49F4-8B67-EFE61FBF245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gif"/><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hyperlink" Target="http://en.wikipedia.org/wiki/Image:Convent_of_St_Gall.jp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5.jpe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34.wmf"/><Relationship Id="rId5" Type="http://schemas.openxmlformats.org/officeDocument/2006/relationships/oleObject" Target="../embeddings/oleObject2.bin"/><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1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2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2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2.png"/><Relationship Id="rId7" Type="http://schemas.openxmlformats.org/officeDocument/2006/relationships/image" Target="../media/image65.png"/><Relationship Id="rId12" Type="http://schemas.openxmlformats.org/officeDocument/2006/relationships/image" Target="../media/image70.png"/><Relationship Id="rId2" Type="http://schemas.openxmlformats.org/officeDocument/2006/relationships/hyperlink" Target="http://en.wikipedia.org/wiki/File:Electrona_in_crystallo_fluentia.png" TargetMode="External"/><Relationship Id="rId1" Type="http://schemas.openxmlformats.org/officeDocument/2006/relationships/slideLayout" Target="../slideLayouts/slideLayout7.xml"/><Relationship Id="rId6" Type="http://schemas.openxmlformats.org/officeDocument/2006/relationships/hyperlink" Target="http://en.wikipedia.org/wiki/File:Wiens_law.svg" TargetMode="External"/><Relationship Id="rId11" Type="http://schemas.openxmlformats.org/officeDocument/2006/relationships/image" Target="../media/image69.png"/><Relationship Id="rId5" Type="http://schemas.openxmlformats.org/officeDocument/2006/relationships/image" Target="../media/image64.png"/><Relationship Id="rId10" Type="http://schemas.openxmlformats.org/officeDocument/2006/relationships/image" Target="../media/image68.png"/><Relationship Id="rId4" Type="http://schemas.openxmlformats.org/officeDocument/2006/relationships/image" Target="../media/image63.png"/><Relationship Id="rId9" Type="http://schemas.openxmlformats.org/officeDocument/2006/relationships/image" Target="../media/image6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1219200" y="3429000"/>
            <a:ext cx="7086600" cy="1373188"/>
          </a:xfrm>
          <a:prstGeom prst="rect">
            <a:avLst/>
          </a:prstGeom>
          <a:noFill/>
          <a:ln w="9525">
            <a:noFill/>
            <a:miter lim="800000"/>
            <a:headEnd/>
            <a:tailEnd/>
          </a:ln>
        </p:spPr>
        <p:txBody>
          <a:bodyPr>
            <a:spAutoFit/>
          </a:bodyPr>
          <a:lstStyle/>
          <a:p>
            <a:pPr algn="ctr"/>
            <a:r>
              <a:rPr lang="en-US" sz="2800" b="1" i="1">
                <a:solidFill>
                  <a:srgbClr val="009999"/>
                </a:solidFill>
              </a:rPr>
              <a:t>Mirjana Popov</a:t>
            </a:r>
            <a:r>
              <a:rPr lang="sr-Latn-CS" sz="2800" b="1" i="1">
                <a:solidFill>
                  <a:srgbClr val="009999"/>
                </a:solidFill>
              </a:rPr>
              <a:t>ić-Božić</a:t>
            </a:r>
          </a:p>
          <a:p>
            <a:pPr algn="ctr"/>
            <a:r>
              <a:rPr lang="sr-Latn-CS" sz="2800" b="1" i="1">
                <a:solidFill>
                  <a:srgbClr val="009999"/>
                </a:solidFill>
              </a:rPr>
              <a:t>Institut za fiziku, Beograd</a:t>
            </a:r>
          </a:p>
          <a:p>
            <a:pPr algn="ctr"/>
            <a:r>
              <a:rPr lang="sr-Latn-CS" sz="2800" b="1" i="1">
                <a:solidFill>
                  <a:srgbClr val="009999"/>
                </a:solidFill>
              </a:rPr>
              <a:t>Društvo fizičara Srbije</a:t>
            </a:r>
            <a:endParaRPr lang="en-US" sz="2800" b="1" i="1">
              <a:solidFill>
                <a:srgbClr val="009999"/>
              </a:solidFill>
            </a:endParaRPr>
          </a:p>
        </p:txBody>
      </p:sp>
      <p:sp>
        <p:nvSpPr>
          <p:cNvPr id="4099" name="Text Box 3"/>
          <p:cNvSpPr txBox="1">
            <a:spLocks noChangeArrowheads="1"/>
          </p:cNvSpPr>
          <p:nvPr/>
        </p:nvSpPr>
        <p:spPr bwMode="auto">
          <a:xfrm>
            <a:off x="685800" y="5410200"/>
            <a:ext cx="7467600" cy="1016000"/>
          </a:xfrm>
          <a:prstGeom prst="rect">
            <a:avLst/>
          </a:prstGeom>
          <a:noFill/>
          <a:ln w="9525">
            <a:noFill/>
            <a:miter lim="800000"/>
            <a:headEnd/>
            <a:tailEnd/>
          </a:ln>
        </p:spPr>
        <p:txBody>
          <a:bodyPr>
            <a:spAutoFit/>
          </a:bodyPr>
          <a:lstStyle/>
          <a:p>
            <a:pPr algn="ctr">
              <a:spcBef>
                <a:spcPct val="50000"/>
              </a:spcBef>
            </a:pPr>
            <a:r>
              <a:rPr lang="en-US" sz="2400" b="1" dirty="0" err="1">
                <a:solidFill>
                  <a:srgbClr val="0033CC"/>
                </a:solidFill>
              </a:rPr>
              <a:t>Predavanje</a:t>
            </a:r>
            <a:r>
              <a:rPr lang="en-US" sz="2400" b="1" dirty="0">
                <a:solidFill>
                  <a:srgbClr val="0033CC"/>
                </a:solidFill>
              </a:rPr>
              <a:t> </a:t>
            </a:r>
            <a:r>
              <a:rPr lang="en-US" sz="2400" b="1" dirty="0" err="1">
                <a:solidFill>
                  <a:srgbClr val="0033CC"/>
                </a:solidFill>
              </a:rPr>
              <a:t>na</a:t>
            </a:r>
            <a:r>
              <a:rPr lang="en-US" sz="2400" b="1" dirty="0">
                <a:solidFill>
                  <a:srgbClr val="0033CC"/>
                </a:solidFill>
              </a:rPr>
              <a:t> </a:t>
            </a:r>
            <a:r>
              <a:rPr lang="en-US" sz="2400" b="1" dirty="0" err="1">
                <a:solidFill>
                  <a:srgbClr val="0033CC"/>
                </a:solidFill>
              </a:rPr>
              <a:t>otvaranju</a:t>
            </a:r>
            <a:r>
              <a:rPr lang="en-US" sz="2400" b="1" dirty="0">
                <a:solidFill>
                  <a:srgbClr val="0033CC"/>
                </a:solidFill>
              </a:rPr>
              <a:t> </a:t>
            </a:r>
            <a:r>
              <a:rPr lang="en-US" sz="2400" b="1" dirty="0" err="1">
                <a:solidFill>
                  <a:srgbClr val="0033CC"/>
                </a:solidFill>
              </a:rPr>
              <a:t>izlo</a:t>
            </a:r>
            <a:r>
              <a:rPr lang="sr-Latn-CS" sz="2400" b="1" dirty="0">
                <a:solidFill>
                  <a:srgbClr val="0033CC"/>
                </a:solidFill>
              </a:rPr>
              <a:t>žbe  </a:t>
            </a:r>
          </a:p>
          <a:p>
            <a:pPr algn="ctr">
              <a:spcBef>
                <a:spcPct val="50000"/>
              </a:spcBef>
            </a:pPr>
            <a:r>
              <a:rPr lang="en-US" sz="2400" b="1" i="1" dirty="0" err="1" smtClean="0">
                <a:solidFill>
                  <a:srgbClr val="0033CC"/>
                </a:solidFill>
              </a:rPr>
              <a:t>Istorijski</a:t>
            </a:r>
            <a:r>
              <a:rPr lang="en-US" sz="2400" b="1" i="1" dirty="0" smtClean="0">
                <a:solidFill>
                  <a:srgbClr val="0033CC"/>
                </a:solidFill>
              </a:rPr>
              <a:t> </a:t>
            </a:r>
            <a:r>
              <a:rPr lang="en-US" sz="2400" b="1" i="1" dirty="0" err="1" smtClean="0">
                <a:solidFill>
                  <a:srgbClr val="0033CC"/>
                </a:solidFill>
              </a:rPr>
              <a:t>arhiv</a:t>
            </a:r>
            <a:r>
              <a:rPr lang="sr-Latn-CS" sz="2400" b="1" i="1" dirty="0">
                <a:solidFill>
                  <a:srgbClr val="0033CC"/>
                </a:solidFill>
              </a:rPr>
              <a:t>, </a:t>
            </a:r>
            <a:r>
              <a:rPr lang="sr-Latn-CS" sz="2400" b="1" i="1" dirty="0" smtClean="0">
                <a:solidFill>
                  <a:srgbClr val="0033CC"/>
                </a:solidFill>
              </a:rPr>
              <a:t>Užice</a:t>
            </a:r>
            <a:r>
              <a:rPr lang="sr-Latn-CS" sz="2400" b="1" i="1" dirty="0" smtClean="0">
                <a:solidFill>
                  <a:srgbClr val="0033CC"/>
                </a:solidFill>
              </a:rPr>
              <a:t>,  </a:t>
            </a:r>
            <a:r>
              <a:rPr lang="sr-Latn-CS" sz="2400" b="1" i="1" dirty="0" smtClean="0">
                <a:solidFill>
                  <a:srgbClr val="0033CC"/>
                </a:solidFill>
              </a:rPr>
              <a:t>24</a:t>
            </a:r>
            <a:r>
              <a:rPr lang="en-US" sz="2400" b="1" i="1" dirty="0" smtClean="0">
                <a:solidFill>
                  <a:srgbClr val="0033CC"/>
                </a:solidFill>
              </a:rPr>
              <a:t> </a:t>
            </a:r>
            <a:r>
              <a:rPr lang="en-US" sz="2400" b="1" i="1" dirty="0" err="1" smtClean="0">
                <a:solidFill>
                  <a:srgbClr val="0033CC"/>
                </a:solidFill>
              </a:rPr>
              <a:t>maj</a:t>
            </a:r>
            <a:r>
              <a:rPr lang="en-US" sz="2400" b="1" i="1" dirty="0" smtClean="0">
                <a:solidFill>
                  <a:srgbClr val="0033CC"/>
                </a:solidFill>
              </a:rPr>
              <a:t> </a:t>
            </a:r>
            <a:r>
              <a:rPr lang="sr-Latn-CS" sz="2400" b="1" i="1" dirty="0" smtClean="0">
                <a:solidFill>
                  <a:srgbClr val="0033CC"/>
                </a:solidFill>
              </a:rPr>
              <a:t>20</a:t>
            </a:r>
            <a:r>
              <a:rPr lang="en-US" sz="2400" b="1" i="1" dirty="0" smtClean="0">
                <a:solidFill>
                  <a:srgbClr val="0033CC"/>
                </a:solidFill>
              </a:rPr>
              <a:t>1</a:t>
            </a:r>
            <a:r>
              <a:rPr lang="sr-Latn-CS" sz="2400" b="1" i="1" dirty="0" smtClean="0">
                <a:solidFill>
                  <a:srgbClr val="0033CC"/>
                </a:solidFill>
              </a:rPr>
              <a:t>2.</a:t>
            </a:r>
            <a:endParaRPr lang="en-US" sz="2400" b="1" i="1" dirty="0">
              <a:solidFill>
                <a:srgbClr val="0033CC"/>
              </a:solidFill>
            </a:endParaRPr>
          </a:p>
        </p:txBody>
      </p:sp>
      <p:sp>
        <p:nvSpPr>
          <p:cNvPr id="4100" name="Text Box 4"/>
          <p:cNvSpPr txBox="1">
            <a:spLocks noChangeArrowheads="1"/>
          </p:cNvSpPr>
          <p:nvPr/>
        </p:nvSpPr>
        <p:spPr bwMode="auto">
          <a:xfrm>
            <a:off x="228600" y="457200"/>
            <a:ext cx="8686800" cy="2062163"/>
          </a:xfrm>
          <a:prstGeom prst="rect">
            <a:avLst/>
          </a:prstGeom>
          <a:noFill/>
          <a:ln w="9525">
            <a:noFill/>
            <a:miter lim="800000"/>
            <a:headEnd/>
            <a:tailEnd/>
          </a:ln>
        </p:spPr>
        <p:txBody>
          <a:bodyPr>
            <a:spAutoFit/>
          </a:bodyPr>
          <a:lstStyle/>
          <a:p>
            <a:pPr algn="ctr"/>
            <a:r>
              <a:rPr lang="sr-Latn-CS" sz="4800" b="1">
                <a:solidFill>
                  <a:srgbClr val="CC3300"/>
                </a:solidFill>
              </a:rPr>
              <a:t>Albert </a:t>
            </a:r>
            <a:r>
              <a:rPr lang="en-US" sz="4800" b="1">
                <a:solidFill>
                  <a:srgbClr val="CC3300"/>
                </a:solidFill>
              </a:rPr>
              <a:t> i  Mileva  </a:t>
            </a:r>
            <a:r>
              <a:rPr lang="sr-Latn-CS" sz="4800" b="1">
                <a:solidFill>
                  <a:srgbClr val="CC3300"/>
                </a:solidFill>
              </a:rPr>
              <a:t>Ajnštajn</a:t>
            </a:r>
            <a:r>
              <a:rPr lang="sr-Latn-CS" sz="4000" b="1">
                <a:solidFill>
                  <a:srgbClr val="CC0000"/>
                </a:solidFill>
              </a:rPr>
              <a:t> </a:t>
            </a:r>
          </a:p>
          <a:p>
            <a:pPr algn="ctr"/>
            <a:endParaRPr lang="en-US" sz="4000" b="1" i="1">
              <a:solidFill>
                <a:srgbClr val="008080"/>
              </a:solidFill>
            </a:endParaRPr>
          </a:p>
          <a:p>
            <a:pPr algn="ctr"/>
            <a:r>
              <a:rPr lang="sr-Latn-CS" sz="4000" b="1" i="1">
                <a:solidFill>
                  <a:srgbClr val="008080"/>
                </a:solidFill>
              </a:rPr>
              <a:t>u prostor-vremenu </a:t>
            </a:r>
            <a:endParaRPr lang="en-US" sz="40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752600"/>
            <a:ext cx="8001000" cy="3231654"/>
          </a:xfrm>
          <a:prstGeom prst="rect">
            <a:avLst/>
          </a:prstGeom>
          <a:noFill/>
        </p:spPr>
        <p:txBody>
          <a:bodyPr wrap="square" rtlCol="0">
            <a:spAutoFit/>
          </a:bodyPr>
          <a:lstStyle/>
          <a:p>
            <a:r>
              <a:rPr lang="sr-Latn-CS" sz="2400" b="1" dirty="0" smtClean="0">
                <a:solidFill>
                  <a:srgbClr val="00B050"/>
                </a:solidFill>
              </a:rPr>
              <a:t>Svetska godina fizike 2005 u slavu Ajnštajnove čutodvorne 1905. godine</a:t>
            </a:r>
          </a:p>
          <a:p>
            <a:endParaRPr lang="sr-Latn-CS" sz="2400" b="1" dirty="0" smtClean="0"/>
          </a:p>
          <a:p>
            <a:r>
              <a:rPr lang="sr-Latn-CS" sz="2400" b="1" dirty="0" smtClean="0">
                <a:solidFill>
                  <a:srgbClr val="CC3300"/>
                </a:solidFill>
              </a:rPr>
              <a:t>Kako je nastala izložba “Albert i Mileva Ajnštajn u prostor-vremenu” i njen put kroz Švajcarsku i Srbiju </a:t>
            </a:r>
          </a:p>
          <a:p>
            <a:endParaRPr lang="sr-Latn-CS" b="1" i="1" dirty="0" smtClean="0">
              <a:solidFill>
                <a:srgbClr val="0033CC"/>
              </a:solidFill>
            </a:endParaRPr>
          </a:p>
          <a:p>
            <a:endParaRPr lang="sr-Latn-CS" b="1" i="1" dirty="0" smtClean="0">
              <a:solidFill>
                <a:srgbClr val="0033CC"/>
              </a:solidFill>
            </a:endParaRPr>
          </a:p>
          <a:p>
            <a:r>
              <a:rPr lang="sr-Latn-CS" sz="2400" b="1" i="1" dirty="0" smtClean="0">
                <a:solidFill>
                  <a:srgbClr val="0033CC"/>
                </a:solidFill>
              </a:rPr>
              <a:t>O </a:t>
            </a:r>
            <a:r>
              <a:rPr lang="en-US" sz="2400" b="1" i="1" dirty="0" smtClean="0">
                <a:solidFill>
                  <a:srgbClr val="0033CC"/>
                </a:solidFill>
              </a:rPr>
              <a:t> </a:t>
            </a:r>
            <a:r>
              <a:rPr lang="sr-Latn-CS" sz="2400" b="1" i="1" dirty="0" smtClean="0">
                <a:solidFill>
                  <a:srgbClr val="0033CC"/>
                </a:solidFill>
              </a:rPr>
              <a:t>ZNAČAJU</a:t>
            </a:r>
            <a:r>
              <a:rPr lang="sr-Latn-CS" sz="2400" b="1" dirty="0" smtClean="0">
                <a:solidFill>
                  <a:srgbClr val="CC0000"/>
                </a:solidFill>
              </a:rPr>
              <a:t>  PISAMA </a:t>
            </a:r>
            <a:r>
              <a:rPr lang="en-US" sz="2400" b="1" dirty="0" smtClean="0">
                <a:solidFill>
                  <a:srgbClr val="CC0000"/>
                </a:solidFill>
              </a:rPr>
              <a:t> </a:t>
            </a:r>
            <a:r>
              <a:rPr lang="sr-Latn-CS" sz="2400" b="1" dirty="0" smtClean="0">
                <a:solidFill>
                  <a:srgbClr val="CC0000"/>
                </a:solidFill>
              </a:rPr>
              <a:t>LJUBAVI </a:t>
            </a:r>
            <a:r>
              <a:rPr lang="en-US" sz="2400" b="1" dirty="0" smtClean="0">
                <a:solidFill>
                  <a:srgbClr val="CC0000"/>
                </a:solidFill>
              </a:rPr>
              <a:t> </a:t>
            </a:r>
            <a:r>
              <a:rPr lang="sr-Latn-CS" sz="2400" b="1" dirty="0" smtClean="0">
                <a:solidFill>
                  <a:srgbClr val="CC0000"/>
                </a:solidFill>
              </a:rPr>
              <a:t>i NAUKE</a:t>
            </a:r>
            <a:endParaRPr lang="sr-Latn-CS" sz="2400" b="1" dirty="0" smtClean="0">
              <a:solidFill>
                <a:srgbClr val="0033CC"/>
              </a:solidFill>
            </a:endParaRPr>
          </a:p>
          <a:p>
            <a:r>
              <a:rPr lang="sr-Latn-CS" sz="2400" b="1" dirty="0" smtClean="0">
                <a:solidFill>
                  <a:srgbClr val="0033CC"/>
                </a:solidFill>
              </a:rPr>
              <a:t>IZMEĐU ALBERTA </a:t>
            </a:r>
            <a:r>
              <a:rPr lang="sr-Latn-CS" sz="2400" b="1" dirty="0" smtClean="0">
                <a:solidFill>
                  <a:srgbClr val="0033CC"/>
                </a:solidFill>
              </a:rPr>
              <a:t>AJNŠTAJN i  MILEVE </a:t>
            </a:r>
            <a:r>
              <a:rPr lang="sr-Latn-CS" sz="2400" b="1" dirty="0" smtClean="0">
                <a:solidFill>
                  <a:srgbClr val="0033CC"/>
                </a:solidFill>
              </a:rPr>
              <a:t>MARIĆ</a:t>
            </a:r>
            <a:endParaRPr lang="en-US" sz="2400" b="1" dirty="0" smtClean="0">
              <a:solidFill>
                <a:srgbClr val="0033CC"/>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0" y="0"/>
            <a:ext cx="9144000" cy="630942"/>
          </a:xfrm>
          <a:prstGeom prst="rect">
            <a:avLst/>
          </a:prstGeom>
          <a:noFill/>
          <a:ln w="9525">
            <a:noFill/>
            <a:miter lim="800000"/>
            <a:headEnd/>
            <a:tailEnd/>
          </a:ln>
        </p:spPr>
        <p:txBody>
          <a:bodyPr>
            <a:spAutoFit/>
          </a:bodyPr>
          <a:lstStyle/>
          <a:p>
            <a:pPr algn="ctr">
              <a:spcBef>
                <a:spcPct val="50000"/>
              </a:spcBef>
            </a:pPr>
            <a:r>
              <a:rPr lang="en-US" sz="1400" b="1" dirty="0">
                <a:solidFill>
                  <a:srgbClr val="800000"/>
                </a:solidFill>
              </a:rPr>
              <a:t>BERN-CENTAR PROSLAVE SVETSKE GODINE FIZIKE 2005</a:t>
            </a:r>
          </a:p>
          <a:p>
            <a:pPr algn="ctr">
              <a:spcBef>
                <a:spcPct val="50000"/>
              </a:spcBef>
            </a:pPr>
            <a:r>
              <a:rPr lang="sr-Latn-CS" sz="1400" b="1" dirty="0">
                <a:solidFill>
                  <a:srgbClr val="0033CC"/>
                </a:solidFill>
              </a:rPr>
              <a:t> kada su fizičari širom sveta proslavili </a:t>
            </a:r>
            <a:r>
              <a:rPr lang="sr-Latn-CS" sz="1400" b="1" dirty="0" smtClean="0">
                <a:solidFill>
                  <a:srgbClr val="0033CC"/>
                </a:solidFill>
              </a:rPr>
              <a:t>Ajnšta</a:t>
            </a:r>
            <a:r>
              <a:rPr lang="en-US" sz="1400" b="1" dirty="0" smtClean="0">
                <a:solidFill>
                  <a:srgbClr val="0033CC"/>
                </a:solidFill>
              </a:rPr>
              <a:t>j</a:t>
            </a:r>
            <a:r>
              <a:rPr lang="sr-Latn-CS" sz="1400" b="1" dirty="0" smtClean="0">
                <a:solidFill>
                  <a:srgbClr val="0033CC"/>
                </a:solidFill>
              </a:rPr>
              <a:t>novu </a:t>
            </a:r>
            <a:r>
              <a:rPr lang="sr-Latn-CS" sz="1400" b="1" dirty="0">
                <a:solidFill>
                  <a:srgbClr val="0033CC"/>
                </a:solidFill>
              </a:rPr>
              <a:t>čudotvornu 1905. </a:t>
            </a:r>
            <a:endParaRPr lang="en-US" sz="1400" b="1" dirty="0">
              <a:solidFill>
                <a:srgbClr val="0033CC"/>
              </a:solidFill>
            </a:endParaRPr>
          </a:p>
        </p:txBody>
      </p:sp>
      <p:pic>
        <p:nvPicPr>
          <p:cNvPr id="5123" name="Picture 3" descr="Bern"/>
          <p:cNvPicPr>
            <a:picLocks noChangeAspect="1" noChangeArrowheads="1"/>
          </p:cNvPicPr>
          <p:nvPr/>
        </p:nvPicPr>
        <p:blipFill>
          <a:blip r:embed="rId2"/>
          <a:srcRect/>
          <a:stretch>
            <a:fillRect/>
          </a:stretch>
        </p:blipFill>
        <p:spPr bwMode="auto">
          <a:xfrm>
            <a:off x="152400" y="762000"/>
            <a:ext cx="6781800" cy="4875213"/>
          </a:xfrm>
          <a:prstGeom prst="rect">
            <a:avLst/>
          </a:prstGeom>
          <a:noFill/>
          <a:ln w="9525">
            <a:noFill/>
            <a:miter lim="800000"/>
            <a:headEnd/>
            <a:tailEnd/>
          </a:ln>
        </p:spPr>
      </p:pic>
      <p:pic>
        <p:nvPicPr>
          <p:cNvPr id="5124" name="Picture 4" descr="kramgasse_zytglogge[1]"/>
          <p:cNvPicPr>
            <a:picLocks noChangeAspect="1" noChangeArrowheads="1"/>
          </p:cNvPicPr>
          <p:nvPr/>
        </p:nvPicPr>
        <p:blipFill>
          <a:blip r:embed="rId3"/>
          <a:srcRect/>
          <a:stretch>
            <a:fillRect/>
          </a:stretch>
        </p:blipFill>
        <p:spPr bwMode="auto">
          <a:xfrm>
            <a:off x="4800600" y="4038600"/>
            <a:ext cx="4114800" cy="2662238"/>
          </a:xfrm>
          <a:prstGeom prst="rect">
            <a:avLst/>
          </a:prstGeom>
          <a:noFill/>
          <a:ln w="9525">
            <a:noFill/>
            <a:miter lim="800000"/>
            <a:headEnd/>
            <a:tailEnd/>
          </a:ln>
        </p:spPr>
      </p:pic>
      <p:sp>
        <p:nvSpPr>
          <p:cNvPr id="5125" name="Text Box 5"/>
          <p:cNvSpPr txBox="1">
            <a:spLocks noChangeArrowheads="1"/>
          </p:cNvSpPr>
          <p:nvPr/>
        </p:nvSpPr>
        <p:spPr bwMode="auto">
          <a:xfrm>
            <a:off x="304800" y="5715000"/>
            <a:ext cx="4191000" cy="517525"/>
          </a:xfrm>
          <a:prstGeom prst="rect">
            <a:avLst/>
          </a:prstGeom>
          <a:noFill/>
          <a:ln w="9525">
            <a:noFill/>
            <a:miter lim="800000"/>
            <a:headEnd/>
            <a:tailEnd/>
          </a:ln>
        </p:spPr>
        <p:txBody>
          <a:bodyPr>
            <a:spAutoFit/>
          </a:bodyPr>
          <a:lstStyle/>
          <a:p>
            <a:pPr>
              <a:spcBef>
                <a:spcPct val="50000"/>
              </a:spcBef>
            </a:pPr>
            <a:r>
              <a:rPr lang="sr-Latn-CS" sz="1400" b="1">
                <a:solidFill>
                  <a:srgbClr val="CC3300"/>
                </a:solidFill>
              </a:rPr>
              <a:t>Pogled na jezgro  Berna  </a:t>
            </a:r>
            <a:br>
              <a:rPr lang="sr-Latn-CS" sz="1400" b="1">
                <a:solidFill>
                  <a:srgbClr val="CC3300"/>
                </a:solidFill>
              </a:rPr>
            </a:br>
            <a:r>
              <a:rPr lang="sr-Latn-CS" sz="1400" b="1">
                <a:solidFill>
                  <a:srgbClr val="CC3300"/>
                </a:solidFill>
              </a:rPr>
              <a:t>koje je pod zaštitom UNESCO-a</a:t>
            </a:r>
            <a:endParaRPr lang="en-US" sz="1400"/>
          </a:p>
        </p:txBody>
      </p:sp>
      <p:sp>
        <p:nvSpPr>
          <p:cNvPr id="5126" name="Text Box 6"/>
          <p:cNvSpPr txBox="1">
            <a:spLocks noChangeArrowheads="1"/>
          </p:cNvSpPr>
          <p:nvPr/>
        </p:nvSpPr>
        <p:spPr bwMode="auto">
          <a:xfrm>
            <a:off x="6858000" y="3581400"/>
            <a:ext cx="2133600" cy="304800"/>
          </a:xfrm>
          <a:prstGeom prst="rect">
            <a:avLst/>
          </a:prstGeom>
          <a:noFill/>
          <a:ln w="9525">
            <a:noFill/>
            <a:miter lim="800000"/>
            <a:headEnd/>
            <a:tailEnd/>
          </a:ln>
        </p:spPr>
        <p:txBody>
          <a:bodyPr>
            <a:spAutoFit/>
          </a:bodyPr>
          <a:lstStyle/>
          <a:p>
            <a:pPr>
              <a:spcBef>
                <a:spcPct val="50000"/>
              </a:spcBef>
            </a:pPr>
            <a:r>
              <a:rPr lang="sr-Latn-CS" sz="1400" b="1">
                <a:solidFill>
                  <a:srgbClr val="CC3300"/>
                </a:solidFill>
              </a:rPr>
              <a:t>Kramgasse oko 1905</a:t>
            </a:r>
            <a:endParaRPr lang="en-US" sz="1400" b="1">
              <a:solidFill>
                <a:srgbClr val="CC3300"/>
              </a:solidFill>
            </a:endParaRPr>
          </a:p>
        </p:txBody>
      </p:sp>
      <p:sp>
        <p:nvSpPr>
          <p:cNvPr id="5127" name="Text Box 7"/>
          <p:cNvSpPr txBox="1">
            <a:spLocks noChangeArrowheads="1"/>
          </p:cNvSpPr>
          <p:nvPr/>
        </p:nvSpPr>
        <p:spPr bwMode="auto">
          <a:xfrm>
            <a:off x="6934200" y="990600"/>
            <a:ext cx="1828800" cy="1279525"/>
          </a:xfrm>
          <a:prstGeom prst="rect">
            <a:avLst/>
          </a:prstGeom>
          <a:noFill/>
          <a:ln w="9525">
            <a:noFill/>
            <a:miter lim="800000"/>
            <a:headEnd/>
            <a:tailEnd/>
          </a:ln>
        </p:spPr>
        <p:txBody>
          <a:bodyPr>
            <a:spAutoFit/>
          </a:bodyPr>
          <a:lstStyle/>
          <a:p>
            <a:pPr>
              <a:spcBef>
                <a:spcPct val="50000"/>
              </a:spcBef>
            </a:pPr>
            <a:r>
              <a:rPr lang="sr-Latn-CS" sz="1200" b="1">
                <a:solidFill>
                  <a:schemeClr val="hlink"/>
                </a:solidFill>
              </a:rPr>
              <a:t>BERN</a:t>
            </a:r>
            <a:r>
              <a:rPr lang="en-US" sz="1200" b="1">
                <a:solidFill>
                  <a:schemeClr val="hlink"/>
                </a:solidFill>
              </a:rPr>
              <a:t> -</a:t>
            </a:r>
            <a:r>
              <a:rPr lang="sr-Latn-CS" sz="1200" b="1">
                <a:solidFill>
                  <a:schemeClr val="hlink"/>
                </a:solidFill>
              </a:rPr>
              <a:t> grad u kome su 1905 godine živeli Albert i Mileva Ajnštajn sa sinom Hans Albertom.</a:t>
            </a:r>
            <a:r>
              <a:rPr lang="sr-Latn-CS" sz="1200">
                <a:solidFill>
                  <a:schemeClr val="hlink"/>
                </a:solidFill>
              </a:rPr>
              <a:t> </a:t>
            </a:r>
            <a:r>
              <a:rPr lang="sr-Latn-CS" sz="1200" b="1">
                <a:solidFill>
                  <a:schemeClr val="hlink"/>
                </a:solidFill>
              </a:rPr>
              <a:t> </a:t>
            </a:r>
            <a:endParaRPr lang="en-US" sz="1200" b="1">
              <a:solidFill>
                <a:schemeClr val="hlink"/>
              </a:solidFill>
            </a:endParaRPr>
          </a:p>
          <a:p>
            <a:pPr>
              <a:spcBef>
                <a:spcPct val="50000"/>
              </a:spcBef>
            </a:pPr>
            <a:endParaRPr lang="en-US" sz="1200">
              <a:solidFill>
                <a:schemeClr val="hlink"/>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0" y="0"/>
            <a:ext cx="8839200" cy="3925888"/>
          </a:xfrm>
          <a:prstGeom prst="rect">
            <a:avLst/>
          </a:prstGeom>
          <a:noFill/>
          <a:ln w="9525">
            <a:noFill/>
            <a:miter lim="800000"/>
            <a:headEnd/>
            <a:tailEnd/>
          </a:ln>
        </p:spPr>
        <p:txBody>
          <a:bodyPr>
            <a:spAutoFit/>
          </a:bodyPr>
          <a:lstStyle/>
          <a:p>
            <a:pPr>
              <a:spcBef>
                <a:spcPct val="50000"/>
              </a:spcBef>
            </a:pPr>
            <a:r>
              <a:rPr lang="sr-Latn-CS" sz="2400" b="1">
                <a:solidFill>
                  <a:srgbClr val="990033"/>
                </a:solidFill>
              </a:rPr>
              <a:t>Mnogi autori i stvaraoci su tu priliku iskoristili da svetu otkriju lice mladog,  šarmantnog  Alberta Ajnštajna iz vremena kada je napisao mnogobrojne značajne naučne radove, koji čine osnovu kvantne mehanike, teorije gravitacije, statističke mehanike, kosmologije, fizike čvrstog stanja... </a:t>
            </a:r>
          </a:p>
          <a:p>
            <a:pPr>
              <a:spcBef>
                <a:spcPct val="50000"/>
              </a:spcBef>
            </a:pPr>
            <a:r>
              <a:rPr lang="sr-Latn-CS" sz="2400" b="1">
                <a:solidFill>
                  <a:srgbClr val="006666"/>
                </a:solidFill>
              </a:rPr>
              <a:t>Ali, fotografije i karikature  starog, sedog Ajnštajna, napravljene posle njegovor odlaska iz Evrope u SAD, kada je bio svetski slavan,  su ipak dominirale, kako u literaturi tako i u novinama, na filmovima, izlozbama, TV emisijama...</a:t>
            </a:r>
            <a:r>
              <a:rPr lang="sr-Latn-CS" sz="2400" b="1"/>
              <a:t> </a:t>
            </a:r>
            <a:endParaRPr lang="en-US" sz="2400" b="1"/>
          </a:p>
        </p:txBody>
      </p:sp>
      <p:sp>
        <p:nvSpPr>
          <p:cNvPr id="6147" name="Text Box 3"/>
          <p:cNvSpPr txBox="1">
            <a:spLocks noChangeArrowheads="1"/>
          </p:cNvSpPr>
          <p:nvPr/>
        </p:nvSpPr>
        <p:spPr bwMode="auto">
          <a:xfrm>
            <a:off x="0" y="4114800"/>
            <a:ext cx="8839200" cy="2282825"/>
          </a:xfrm>
          <a:prstGeom prst="rect">
            <a:avLst/>
          </a:prstGeom>
          <a:noFill/>
          <a:ln w="9525">
            <a:noFill/>
            <a:miter lim="800000"/>
            <a:headEnd/>
            <a:tailEnd/>
          </a:ln>
        </p:spPr>
        <p:txBody>
          <a:bodyPr>
            <a:spAutoFit/>
          </a:bodyPr>
          <a:lstStyle/>
          <a:p>
            <a:pPr>
              <a:spcBef>
                <a:spcPct val="50000"/>
              </a:spcBef>
            </a:pPr>
            <a:r>
              <a:rPr lang="sr-Latn-CS" sz="2400" b="1">
                <a:solidFill>
                  <a:srgbClr val="0033CC"/>
                </a:solidFill>
              </a:rPr>
              <a:t>Naučnici, pisci, novinari, filmski i TV stvaraoci,  svi čiji cilj je da mladim generacijama prenesu ideju o značaju nauke i da ih inspirišu da se otisnu u naučna istraživanja, bi trebalo da lik sedog, razbarušenog Ajnštajna, sa karikatura sumnjivog porekla, zamene likom Ajnštajna iz vremena stvaranja velikih dela u  fizici</a:t>
            </a:r>
            <a:r>
              <a:rPr lang="en-US" sz="2400" b="1">
                <a:solidFill>
                  <a:srgbClr val="0033CC"/>
                </a:solidFill>
              </a:rPr>
              <a:t>.</a:t>
            </a:r>
            <a:r>
              <a:rPr lang="sr-Latn-CS" sz="2400" b="1">
                <a:solidFill>
                  <a:srgbClr val="0033CC"/>
                </a:solidFill>
              </a:rPr>
              <a:t> </a:t>
            </a:r>
            <a:endParaRPr lang="en-US" sz="2400" b="1">
              <a:solidFill>
                <a:srgbClr val="0033CC"/>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p:cNvSpPr txBox="1">
            <a:spLocks noChangeArrowheads="1"/>
          </p:cNvSpPr>
          <p:nvPr/>
        </p:nvSpPr>
        <p:spPr bwMode="auto">
          <a:xfrm>
            <a:off x="228600" y="381000"/>
            <a:ext cx="3505200" cy="366713"/>
          </a:xfrm>
          <a:prstGeom prst="rect">
            <a:avLst/>
          </a:prstGeom>
          <a:noFill/>
          <a:ln w="9525">
            <a:noFill/>
            <a:miter lim="800000"/>
            <a:headEnd/>
            <a:tailEnd/>
          </a:ln>
        </p:spPr>
        <p:txBody>
          <a:bodyPr>
            <a:spAutoFit/>
          </a:bodyPr>
          <a:lstStyle/>
          <a:p>
            <a:pPr>
              <a:spcBef>
                <a:spcPct val="50000"/>
              </a:spcBef>
            </a:pPr>
            <a:r>
              <a:rPr lang="en-US" b="1">
                <a:solidFill>
                  <a:srgbClr val="990033"/>
                </a:solidFill>
              </a:rPr>
              <a:t>OBJA</a:t>
            </a:r>
            <a:r>
              <a:rPr lang="sr-Latn-CS" b="1">
                <a:solidFill>
                  <a:srgbClr val="990033"/>
                </a:solidFill>
              </a:rPr>
              <a:t>Š</a:t>
            </a:r>
            <a:r>
              <a:rPr lang="en-US" b="1">
                <a:solidFill>
                  <a:srgbClr val="990033"/>
                </a:solidFill>
              </a:rPr>
              <a:t>NJENJE FOTOEFEKTA </a:t>
            </a:r>
          </a:p>
        </p:txBody>
      </p:sp>
      <p:sp>
        <p:nvSpPr>
          <p:cNvPr id="1028" name="Text Box 3"/>
          <p:cNvSpPr txBox="1">
            <a:spLocks noChangeArrowheads="1"/>
          </p:cNvSpPr>
          <p:nvPr/>
        </p:nvSpPr>
        <p:spPr bwMode="auto">
          <a:xfrm>
            <a:off x="4419600" y="381000"/>
            <a:ext cx="4419600" cy="336550"/>
          </a:xfrm>
          <a:prstGeom prst="rect">
            <a:avLst/>
          </a:prstGeom>
          <a:noFill/>
          <a:ln w="9525">
            <a:noFill/>
            <a:miter lim="800000"/>
            <a:headEnd/>
            <a:tailEnd/>
          </a:ln>
        </p:spPr>
        <p:txBody>
          <a:bodyPr>
            <a:spAutoFit/>
          </a:bodyPr>
          <a:lstStyle/>
          <a:p>
            <a:pPr>
              <a:spcBef>
                <a:spcPct val="50000"/>
              </a:spcBef>
            </a:pPr>
            <a:r>
              <a:rPr lang="sr-Latn-CS" sz="1600" b="1">
                <a:solidFill>
                  <a:srgbClr val="0033CC"/>
                </a:solidFill>
              </a:rPr>
              <a:t>OBJAŠNJENJE BRAUNOVOG KRETANJA</a:t>
            </a:r>
            <a:endParaRPr lang="en-US" sz="1600" b="1">
              <a:solidFill>
                <a:srgbClr val="0033CC"/>
              </a:solidFill>
            </a:endParaRPr>
          </a:p>
        </p:txBody>
      </p:sp>
      <p:sp>
        <p:nvSpPr>
          <p:cNvPr id="1029" name="Text Box 4"/>
          <p:cNvSpPr txBox="1">
            <a:spLocks noChangeArrowheads="1"/>
          </p:cNvSpPr>
          <p:nvPr/>
        </p:nvSpPr>
        <p:spPr bwMode="auto">
          <a:xfrm>
            <a:off x="2743200" y="4419600"/>
            <a:ext cx="3657600" cy="641350"/>
          </a:xfrm>
          <a:prstGeom prst="rect">
            <a:avLst/>
          </a:prstGeom>
          <a:noFill/>
          <a:ln w="9525">
            <a:noFill/>
            <a:miter lim="800000"/>
            <a:headEnd/>
            <a:tailEnd/>
          </a:ln>
        </p:spPr>
        <p:txBody>
          <a:bodyPr wrap="square">
            <a:spAutoFit/>
          </a:bodyPr>
          <a:lstStyle/>
          <a:p>
            <a:pPr>
              <a:spcBef>
                <a:spcPct val="50000"/>
              </a:spcBef>
            </a:pPr>
            <a:r>
              <a:rPr lang="sr-Latn-CS" b="1" dirty="0">
                <a:solidFill>
                  <a:srgbClr val="008080"/>
                </a:solidFill>
              </a:rPr>
              <a:t>OSNOVE SPECIJALNE TEORIJE RELATIVNOSTI</a:t>
            </a:r>
            <a:endParaRPr lang="en-US" b="1" dirty="0">
              <a:solidFill>
                <a:srgbClr val="008080"/>
              </a:solidFill>
            </a:endParaRPr>
          </a:p>
        </p:txBody>
      </p:sp>
      <p:sp>
        <p:nvSpPr>
          <p:cNvPr id="1030" name="Text Box 5"/>
          <p:cNvSpPr txBox="1">
            <a:spLocks noChangeArrowheads="1"/>
          </p:cNvSpPr>
          <p:nvPr/>
        </p:nvSpPr>
        <p:spPr bwMode="auto">
          <a:xfrm>
            <a:off x="1447800" y="5715000"/>
            <a:ext cx="4495800" cy="784830"/>
          </a:xfrm>
          <a:prstGeom prst="rect">
            <a:avLst/>
          </a:prstGeom>
          <a:noFill/>
          <a:ln w="9525">
            <a:noFill/>
            <a:miter lim="800000"/>
            <a:headEnd/>
            <a:tailEnd/>
          </a:ln>
        </p:spPr>
        <p:txBody>
          <a:bodyPr wrap="square">
            <a:spAutoFit/>
          </a:bodyPr>
          <a:lstStyle/>
          <a:p>
            <a:pPr>
              <a:spcBef>
                <a:spcPct val="50000"/>
              </a:spcBef>
            </a:pPr>
            <a:r>
              <a:rPr lang="sr-Latn-CS" b="1" dirty="0">
                <a:solidFill>
                  <a:schemeClr val="accent2"/>
                </a:solidFill>
              </a:rPr>
              <a:t>OPŠTA TEORIJA RELATIVNOSTI </a:t>
            </a:r>
          </a:p>
          <a:p>
            <a:pPr>
              <a:spcBef>
                <a:spcPct val="50000"/>
              </a:spcBef>
            </a:pPr>
            <a:r>
              <a:rPr lang="sr-Latn-CS" b="1" dirty="0">
                <a:solidFill>
                  <a:schemeClr val="accent2"/>
                </a:solidFill>
              </a:rPr>
              <a:t>TEORIJA GRAVITACIJE </a:t>
            </a:r>
            <a:endParaRPr lang="en-US" b="1" dirty="0">
              <a:solidFill>
                <a:schemeClr val="accent2"/>
              </a:solidFill>
            </a:endParaRPr>
          </a:p>
        </p:txBody>
      </p:sp>
      <p:pic>
        <p:nvPicPr>
          <p:cNvPr id="1031" name="Picture 7" descr="Solar Powered Rainbow Maker"/>
          <p:cNvPicPr>
            <a:picLocks noChangeAspect="1" noChangeArrowheads="1"/>
          </p:cNvPicPr>
          <p:nvPr/>
        </p:nvPicPr>
        <p:blipFill>
          <a:blip r:embed="rId3"/>
          <a:srcRect/>
          <a:stretch>
            <a:fillRect/>
          </a:stretch>
        </p:blipFill>
        <p:spPr bwMode="auto">
          <a:xfrm>
            <a:off x="228600" y="838200"/>
            <a:ext cx="3276600" cy="2687638"/>
          </a:xfrm>
          <a:prstGeom prst="rect">
            <a:avLst/>
          </a:prstGeom>
          <a:noFill/>
          <a:ln w="9525">
            <a:noFill/>
            <a:miter lim="800000"/>
            <a:headEnd/>
            <a:tailEnd/>
          </a:ln>
        </p:spPr>
      </p:pic>
      <p:sp>
        <p:nvSpPr>
          <p:cNvPr id="1032" name="Rectangle 8"/>
          <p:cNvSpPr>
            <a:spLocks noChangeArrowheads="1"/>
          </p:cNvSpPr>
          <p:nvPr/>
        </p:nvSpPr>
        <p:spPr bwMode="auto">
          <a:xfrm>
            <a:off x="4876800" y="3733800"/>
            <a:ext cx="3200400" cy="274638"/>
          </a:xfrm>
          <a:prstGeom prst="rect">
            <a:avLst/>
          </a:prstGeom>
          <a:noFill/>
          <a:ln w="9525">
            <a:noFill/>
            <a:miter lim="800000"/>
            <a:headEnd/>
            <a:tailEnd/>
          </a:ln>
        </p:spPr>
        <p:txBody>
          <a:bodyPr>
            <a:spAutoFit/>
          </a:bodyPr>
          <a:lstStyle/>
          <a:p>
            <a:r>
              <a:rPr lang="en-US" sz="1200"/>
              <a:t>http://galileoandeinstein.physics.virginia.edu</a:t>
            </a:r>
          </a:p>
        </p:txBody>
      </p:sp>
      <p:sp>
        <p:nvSpPr>
          <p:cNvPr id="1033" name="Text Box 9"/>
          <p:cNvSpPr txBox="1">
            <a:spLocks noChangeArrowheads="1"/>
          </p:cNvSpPr>
          <p:nvPr/>
        </p:nvSpPr>
        <p:spPr bwMode="auto">
          <a:xfrm>
            <a:off x="381000" y="3810000"/>
            <a:ext cx="3048000" cy="369332"/>
          </a:xfrm>
          <a:prstGeom prst="rect">
            <a:avLst/>
          </a:prstGeom>
          <a:noFill/>
          <a:ln w="9525">
            <a:noFill/>
            <a:miter lim="800000"/>
            <a:headEnd/>
            <a:tailEnd/>
          </a:ln>
        </p:spPr>
        <p:txBody>
          <a:bodyPr wrap="square">
            <a:spAutoFit/>
          </a:bodyPr>
          <a:lstStyle/>
          <a:p>
            <a:pPr>
              <a:spcBef>
                <a:spcPct val="50000"/>
              </a:spcBef>
            </a:pPr>
            <a:r>
              <a:rPr lang="sr-Latn-CS" b="1" dirty="0">
                <a:solidFill>
                  <a:srgbClr val="FFCC66"/>
                </a:solidFill>
              </a:rPr>
              <a:t>Film </a:t>
            </a:r>
            <a:r>
              <a:rPr lang="en-US" b="1" dirty="0">
                <a:solidFill>
                  <a:srgbClr val="FFCC66"/>
                </a:solidFill>
              </a:rPr>
              <a:t>“</a:t>
            </a:r>
            <a:r>
              <a:rPr lang="sr-Latn-CS" b="1" dirty="0">
                <a:solidFill>
                  <a:srgbClr val="FFCC66"/>
                </a:solidFill>
              </a:rPr>
              <a:t>Power of the Sun</a:t>
            </a:r>
            <a:r>
              <a:rPr lang="en-US" b="1" dirty="0">
                <a:solidFill>
                  <a:srgbClr val="FFCC66"/>
                </a:solidFill>
              </a:rPr>
              <a:t>”</a:t>
            </a:r>
          </a:p>
        </p:txBody>
      </p:sp>
      <p:sp>
        <p:nvSpPr>
          <p:cNvPr id="1034" name="Text Box 10"/>
          <p:cNvSpPr txBox="1">
            <a:spLocks noChangeArrowheads="1"/>
          </p:cNvSpPr>
          <p:nvPr/>
        </p:nvSpPr>
        <p:spPr bwMode="auto">
          <a:xfrm>
            <a:off x="3505200" y="0"/>
            <a:ext cx="2514600" cy="366713"/>
          </a:xfrm>
          <a:prstGeom prst="rect">
            <a:avLst/>
          </a:prstGeom>
          <a:noFill/>
          <a:ln w="9525">
            <a:noFill/>
            <a:miter lim="800000"/>
            <a:headEnd/>
            <a:tailEnd/>
          </a:ln>
        </p:spPr>
        <p:txBody>
          <a:bodyPr>
            <a:spAutoFit/>
          </a:bodyPr>
          <a:lstStyle/>
          <a:p>
            <a:pPr>
              <a:spcBef>
                <a:spcPct val="50000"/>
              </a:spcBef>
            </a:pPr>
            <a:endParaRPr lang="en-US"/>
          </a:p>
        </p:txBody>
      </p:sp>
      <p:sp>
        <p:nvSpPr>
          <p:cNvPr id="1035" name="Text Box 11"/>
          <p:cNvSpPr txBox="1">
            <a:spLocks noChangeArrowheads="1"/>
          </p:cNvSpPr>
          <p:nvPr/>
        </p:nvSpPr>
        <p:spPr bwMode="auto">
          <a:xfrm>
            <a:off x="2895600" y="0"/>
            <a:ext cx="3130550" cy="366713"/>
          </a:xfrm>
          <a:prstGeom prst="rect">
            <a:avLst/>
          </a:prstGeom>
          <a:noFill/>
          <a:ln w="9525">
            <a:noFill/>
            <a:miter lim="800000"/>
            <a:headEnd/>
            <a:tailEnd/>
          </a:ln>
        </p:spPr>
        <p:txBody>
          <a:bodyPr wrap="none">
            <a:spAutoFit/>
          </a:bodyPr>
          <a:lstStyle/>
          <a:p>
            <a:r>
              <a:rPr lang="en-US">
                <a:solidFill>
                  <a:srgbClr val="660033"/>
                </a:solidFill>
              </a:rPr>
              <a:t>Ajn</a:t>
            </a:r>
            <a:r>
              <a:rPr lang="sr-Latn-CS">
                <a:solidFill>
                  <a:srgbClr val="660033"/>
                </a:solidFill>
              </a:rPr>
              <a:t>š</a:t>
            </a:r>
            <a:r>
              <a:rPr lang="en-US">
                <a:solidFill>
                  <a:srgbClr val="660033"/>
                </a:solidFill>
              </a:rPr>
              <a:t>tajnova </a:t>
            </a:r>
            <a:r>
              <a:rPr lang="sr-Latn-CS">
                <a:solidFill>
                  <a:srgbClr val="660033"/>
                </a:solidFill>
              </a:rPr>
              <a:t>č</a:t>
            </a:r>
            <a:r>
              <a:rPr lang="en-US">
                <a:solidFill>
                  <a:srgbClr val="660033"/>
                </a:solidFill>
              </a:rPr>
              <a:t>udotvorna 1905</a:t>
            </a:r>
          </a:p>
        </p:txBody>
      </p:sp>
      <p:pic>
        <p:nvPicPr>
          <p:cNvPr id="1036" name="Picture 12" descr="Brownian"/>
          <p:cNvPicPr>
            <a:picLocks noChangeAspect="1" noChangeArrowheads="1" noCrop="1"/>
          </p:cNvPicPr>
          <p:nvPr/>
        </p:nvPicPr>
        <p:blipFill>
          <a:blip r:embed="rId4"/>
          <a:srcRect/>
          <a:stretch>
            <a:fillRect/>
          </a:stretch>
        </p:blipFill>
        <p:spPr bwMode="auto">
          <a:xfrm>
            <a:off x="6858000" y="2209800"/>
            <a:ext cx="1828800" cy="1376363"/>
          </a:xfrm>
          <a:prstGeom prst="rect">
            <a:avLst/>
          </a:prstGeom>
          <a:noFill/>
          <a:ln w="9525">
            <a:noFill/>
            <a:miter lim="800000"/>
            <a:headEnd/>
            <a:tailEnd/>
          </a:ln>
        </p:spPr>
      </p:pic>
      <p:sp>
        <p:nvSpPr>
          <p:cNvPr id="1037" name="Text Box 13"/>
          <p:cNvSpPr txBox="1">
            <a:spLocks noChangeArrowheads="1"/>
          </p:cNvSpPr>
          <p:nvPr/>
        </p:nvSpPr>
        <p:spPr bwMode="auto">
          <a:xfrm>
            <a:off x="685800" y="5105400"/>
            <a:ext cx="2590800" cy="366713"/>
          </a:xfrm>
          <a:prstGeom prst="rect">
            <a:avLst/>
          </a:prstGeom>
          <a:noFill/>
          <a:ln w="9525">
            <a:noFill/>
            <a:miter lim="800000"/>
            <a:headEnd/>
            <a:tailEnd/>
          </a:ln>
        </p:spPr>
        <p:txBody>
          <a:bodyPr>
            <a:spAutoFit/>
          </a:bodyPr>
          <a:lstStyle/>
          <a:p>
            <a:pPr>
              <a:spcBef>
                <a:spcPct val="50000"/>
              </a:spcBef>
            </a:pPr>
            <a:r>
              <a:rPr lang="sr-Latn-CS"/>
              <a:t>C = constantno</a:t>
            </a:r>
            <a:endParaRPr lang="en-US"/>
          </a:p>
        </p:txBody>
      </p:sp>
      <p:sp>
        <p:nvSpPr>
          <p:cNvPr id="1038" name="Rectangle 15"/>
          <p:cNvSpPr>
            <a:spLocks noChangeArrowheads="1"/>
          </p:cNvSpPr>
          <p:nvPr/>
        </p:nvSpPr>
        <p:spPr bwMode="auto">
          <a:xfrm>
            <a:off x="5029200" y="4114800"/>
            <a:ext cx="2971800" cy="274638"/>
          </a:xfrm>
          <a:prstGeom prst="rect">
            <a:avLst/>
          </a:prstGeom>
          <a:noFill/>
          <a:ln w="9525">
            <a:noFill/>
            <a:miter lim="800000"/>
            <a:headEnd/>
            <a:tailEnd/>
          </a:ln>
        </p:spPr>
        <p:txBody>
          <a:bodyPr>
            <a:spAutoFit/>
          </a:bodyPr>
          <a:lstStyle/>
          <a:p>
            <a:r>
              <a:rPr lang="en-US" sz="1200"/>
              <a:t>http://www.brianjford.com/wbbrownc.htm</a:t>
            </a:r>
          </a:p>
        </p:txBody>
      </p:sp>
      <p:pic>
        <p:nvPicPr>
          <p:cNvPr id="1039" name="Picture 17" descr="Brownian video"/>
          <p:cNvPicPr>
            <a:picLocks noChangeAspect="1" noChangeArrowheads="1" noCrop="1"/>
          </p:cNvPicPr>
          <p:nvPr/>
        </p:nvPicPr>
        <p:blipFill>
          <a:blip r:embed="rId5"/>
          <a:srcRect/>
          <a:stretch>
            <a:fillRect/>
          </a:stretch>
        </p:blipFill>
        <p:spPr bwMode="auto">
          <a:xfrm>
            <a:off x="4038600" y="1143000"/>
            <a:ext cx="2438400" cy="1825625"/>
          </a:xfrm>
          <a:prstGeom prst="rect">
            <a:avLst/>
          </a:prstGeom>
          <a:noFill/>
          <a:ln w="9525">
            <a:noFill/>
            <a:miter lim="800000"/>
            <a:headEnd/>
            <a:tailEnd/>
          </a:ln>
        </p:spPr>
      </p:pic>
      <p:sp>
        <p:nvSpPr>
          <p:cNvPr id="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Object 3"/>
          <p:cNvGraphicFramePr>
            <a:graphicFrameLocks noChangeAspect="1"/>
          </p:cNvGraphicFramePr>
          <p:nvPr/>
        </p:nvGraphicFramePr>
        <p:xfrm>
          <a:off x="6019800" y="4876800"/>
          <a:ext cx="2425148" cy="914400"/>
        </p:xfrm>
        <a:graphic>
          <a:graphicData uri="http://schemas.openxmlformats.org/presentationml/2006/ole">
            <p:oleObj spid="_x0000_s1027" name="Equation" r:id="rId6" imgW="583693" imgH="215713" progId="Equation.3">
              <p:embed/>
            </p:oleObj>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Kramg 49"/>
          <p:cNvPicPr>
            <a:picLocks noChangeAspect="1" noChangeArrowheads="1"/>
          </p:cNvPicPr>
          <p:nvPr/>
        </p:nvPicPr>
        <p:blipFill>
          <a:blip r:embed="rId2"/>
          <a:srcRect/>
          <a:stretch>
            <a:fillRect/>
          </a:stretch>
        </p:blipFill>
        <p:spPr bwMode="auto">
          <a:xfrm>
            <a:off x="304800" y="0"/>
            <a:ext cx="3111500" cy="3429000"/>
          </a:xfrm>
          <a:prstGeom prst="rect">
            <a:avLst/>
          </a:prstGeom>
          <a:noFill/>
          <a:ln w="9525">
            <a:noFill/>
            <a:miter lim="800000"/>
            <a:headEnd/>
            <a:tailEnd/>
          </a:ln>
        </p:spPr>
      </p:pic>
      <p:pic>
        <p:nvPicPr>
          <p:cNvPr id="7171" name="Picture 5" descr="DSCF2468"/>
          <p:cNvPicPr>
            <a:picLocks noChangeAspect="1" noChangeArrowheads="1"/>
          </p:cNvPicPr>
          <p:nvPr/>
        </p:nvPicPr>
        <p:blipFill>
          <a:blip r:embed="rId3"/>
          <a:srcRect/>
          <a:stretch>
            <a:fillRect/>
          </a:stretch>
        </p:blipFill>
        <p:spPr bwMode="auto">
          <a:xfrm>
            <a:off x="152400" y="4038600"/>
            <a:ext cx="3581400" cy="2686050"/>
          </a:xfrm>
          <a:prstGeom prst="rect">
            <a:avLst/>
          </a:prstGeom>
          <a:noFill/>
          <a:ln w="9525">
            <a:noFill/>
            <a:miter lim="800000"/>
            <a:headEnd/>
            <a:tailEnd/>
          </a:ln>
        </p:spPr>
      </p:pic>
      <p:pic>
        <p:nvPicPr>
          <p:cNvPr id="7172" name="Picture 6" descr="HME 04"/>
          <p:cNvPicPr>
            <a:picLocks noChangeAspect="1" noChangeArrowheads="1"/>
          </p:cNvPicPr>
          <p:nvPr/>
        </p:nvPicPr>
        <p:blipFill>
          <a:blip r:embed="rId4"/>
          <a:srcRect/>
          <a:stretch>
            <a:fillRect/>
          </a:stretch>
        </p:blipFill>
        <p:spPr bwMode="auto">
          <a:xfrm>
            <a:off x="6608763" y="152400"/>
            <a:ext cx="2535237" cy="3484563"/>
          </a:xfrm>
          <a:prstGeom prst="rect">
            <a:avLst/>
          </a:prstGeom>
          <a:noFill/>
          <a:ln w="9525">
            <a:noFill/>
            <a:miter lim="800000"/>
            <a:headEnd/>
            <a:tailEnd/>
          </a:ln>
        </p:spPr>
      </p:pic>
      <p:sp>
        <p:nvSpPr>
          <p:cNvPr id="7173" name="Text Box 7"/>
          <p:cNvSpPr txBox="1">
            <a:spLocks noChangeArrowheads="1"/>
          </p:cNvSpPr>
          <p:nvPr/>
        </p:nvSpPr>
        <p:spPr bwMode="auto">
          <a:xfrm>
            <a:off x="3810000" y="1752600"/>
            <a:ext cx="2590800" cy="1155700"/>
          </a:xfrm>
          <a:prstGeom prst="rect">
            <a:avLst/>
          </a:prstGeom>
          <a:noFill/>
          <a:ln w="9525">
            <a:noFill/>
            <a:miter lim="800000"/>
            <a:headEnd/>
            <a:tailEnd/>
          </a:ln>
        </p:spPr>
        <p:txBody>
          <a:bodyPr>
            <a:spAutoFit/>
          </a:bodyPr>
          <a:lstStyle/>
          <a:p>
            <a:pPr>
              <a:spcBef>
                <a:spcPct val="50000"/>
              </a:spcBef>
            </a:pPr>
            <a:r>
              <a:rPr lang="sr-Latn-CS" sz="1400" b="1">
                <a:solidFill>
                  <a:srgbClr val="0000FF"/>
                </a:solidFill>
              </a:rPr>
              <a:t>Sin Hans Albert rodjen je 14 maja 1904 godine. Već sutradan Albert o tome  piše u Beograd prijateljima Heleni i Milivoju Savić.</a:t>
            </a:r>
            <a:endParaRPr lang="en-US" sz="1400"/>
          </a:p>
        </p:txBody>
      </p:sp>
      <p:sp>
        <p:nvSpPr>
          <p:cNvPr id="7174" name="Text Box 9"/>
          <p:cNvSpPr txBox="1">
            <a:spLocks noChangeArrowheads="1"/>
          </p:cNvSpPr>
          <p:nvPr/>
        </p:nvSpPr>
        <p:spPr bwMode="auto">
          <a:xfrm>
            <a:off x="990600" y="3581400"/>
            <a:ext cx="1981200" cy="304800"/>
          </a:xfrm>
          <a:prstGeom prst="rect">
            <a:avLst/>
          </a:prstGeom>
          <a:noFill/>
          <a:ln w="9525">
            <a:noFill/>
            <a:miter lim="800000"/>
            <a:headEnd/>
            <a:tailEnd/>
          </a:ln>
        </p:spPr>
        <p:txBody>
          <a:bodyPr>
            <a:spAutoFit/>
          </a:bodyPr>
          <a:lstStyle/>
          <a:p>
            <a:pPr>
              <a:spcBef>
                <a:spcPct val="50000"/>
              </a:spcBef>
            </a:pPr>
            <a:r>
              <a:rPr lang="sr-Latn-CS" sz="1400" b="1">
                <a:solidFill>
                  <a:srgbClr val="CC0000"/>
                </a:solidFill>
              </a:rPr>
              <a:t>Kramgasse 49, Bern</a:t>
            </a:r>
            <a:endParaRPr lang="en-US" sz="1400" b="1">
              <a:solidFill>
                <a:srgbClr val="CC0000"/>
              </a:solidFill>
            </a:endParaRPr>
          </a:p>
        </p:txBody>
      </p:sp>
      <p:pic>
        <p:nvPicPr>
          <p:cNvPr id="7175" name="Picture 10" descr="Kolevka"/>
          <p:cNvPicPr>
            <a:picLocks noChangeAspect="1" noChangeArrowheads="1"/>
          </p:cNvPicPr>
          <p:nvPr/>
        </p:nvPicPr>
        <p:blipFill>
          <a:blip r:embed="rId5"/>
          <a:srcRect/>
          <a:stretch>
            <a:fillRect/>
          </a:stretch>
        </p:blipFill>
        <p:spPr bwMode="auto">
          <a:xfrm>
            <a:off x="3657600" y="4114800"/>
            <a:ext cx="3048000" cy="2286000"/>
          </a:xfrm>
          <a:prstGeom prst="rect">
            <a:avLst/>
          </a:prstGeom>
          <a:noFill/>
          <a:ln w="9525">
            <a:noFill/>
            <a:miter lim="800000"/>
            <a:headEnd/>
            <a:tailEnd/>
          </a:ln>
        </p:spPr>
      </p:pic>
      <p:pic>
        <p:nvPicPr>
          <p:cNvPr id="7176" name="Picture 11" descr="DSCF2745"/>
          <p:cNvPicPr>
            <a:picLocks noChangeAspect="1" noChangeArrowheads="1"/>
          </p:cNvPicPr>
          <p:nvPr/>
        </p:nvPicPr>
        <p:blipFill>
          <a:blip r:embed="rId6"/>
          <a:srcRect/>
          <a:stretch>
            <a:fillRect/>
          </a:stretch>
        </p:blipFill>
        <p:spPr bwMode="auto">
          <a:xfrm>
            <a:off x="6745288" y="3657600"/>
            <a:ext cx="2398712" cy="3200400"/>
          </a:xfrm>
          <a:prstGeom prst="rect">
            <a:avLst/>
          </a:prstGeom>
          <a:noFill/>
          <a:ln w="9525">
            <a:noFill/>
            <a:miter lim="800000"/>
            <a:headEnd/>
            <a:tailEnd/>
          </a:ln>
        </p:spPr>
      </p:pic>
      <p:sp>
        <p:nvSpPr>
          <p:cNvPr id="7177" name="Text Box 12"/>
          <p:cNvSpPr txBox="1">
            <a:spLocks noChangeArrowheads="1"/>
          </p:cNvSpPr>
          <p:nvPr/>
        </p:nvSpPr>
        <p:spPr bwMode="auto">
          <a:xfrm>
            <a:off x="3657600" y="3352800"/>
            <a:ext cx="2895600" cy="641350"/>
          </a:xfrm>
          <a:prstGeom prst="rect">
            <a:avLst/>
          </a:prstGeom>
          <a:noFill/>
          <a:ln w="9525">
            <a:noFill/>
            <a:miter lim="800000"/>
            <a:headEnd/>
            <a:tailEnd/>
          </a:ln>
        </p:spPr>
        <p:txBody>
          <a:bodyPr>
            <a:spAutoFit/>
          </a:bodyPr>
          <a:lstStyle/>
          <a:p>
            <a:pPr>
              <a:spcBef>
                <a:spcPct val="50000"/>
              </a:spcBef>
            </a:pPr>
            <a:r>
              <a:rPr lang="sr-Latn-CS" b="1">
                <a:solidFill>
                  <a:srgbClr val="CC0099"/>
                </a:solidFill>
              </a:rPr>
              <a:t>Muzej Ajnštajnova kuća u Kramgasse 49 u Bernu</a:t>
            </a:r>
            <a:endParaRPr lang="en-US" b="1">
              <a:solidFill>
                <a:srgbClr val="CC0099"/>
              </a:solidFill>
            </a:endParaRPr>
          </a:p>
        </p:txBody>
      </p:sp>
      <p:sp>
        <p:nvSpPr>
          <p:cNvPr id="7178" name="Text Box 13"/>
          <p:cNvSpPr txBox="1">
            <a:spLocks noChangeArrowheads="1"/>
          </p:cNvSpPr>
          <p:nvPr/>
        </p:nvSpPr>
        <p:spPr bwMode="auto">
          <a:xfrm>
            <a:off x="3581400" y="152400"/>
            <a:ext cx="3048000" cy="1190625"/>
          </a:xfrm>
          <a:prstGeom prst="rect">
            <a:avLst/>
          </a:prstGeom>
          <a:noFill/>
          <a:ln w="9525">
            <a:noFill/>
            <a:miter lim="800000"/>
            <a:headEnd/>
            <a:tailEnd/>
          </a:ln>
        </p:spPr>
        <p:txBody>
          <a:bodyPr>
            <a:spAutoFit/>
          </a:bodyPr>
          <a:lstStyle/>
          <a:p>
            <a:pPr>
              <a:spcBef>
                <a:spcPct val="50000"/>
              </a:spcBef>
            </a:pPr>
            <a:r>
              <a:rPr lang="en-US" b="1">
                <a:solidFill>
                  <a:srgbClr val="0033CC"/>
                </a:solidFill>
              </a:rPr>
              <a:t>Istovremeno sa stvaranjem velikih dela Albert Ajn</a:t>
            </a:r>
            <a:r>
              <a:rPr lang="sr-Latn-CS" b="1">
                <a:solidFill>
                  <a:srgbClr val="0033CC"/>
                </a:solidFill>
              </a:rPr>
              <a:t>š</a:t>
            </a:r>
            <a:r>
              <a:rPr lang="en-US" b="1">
                <a:solidFill>
                  <a:srgbClr val="0033CC"/>
                </a:solidFill>
              </a:rPr>
              <a:t>tajn je stvarao I svoju porodicu. </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152400" y="3200400"/>
            <a:ext cx="4114800" cy="517525"/>
          </a:xfrm>
          <a:prstGeom prst="rect">
            <a:avLst/>
          </a:prstGeom>
          <a:noFill/>
          <a:ln w="9525">
            <a:noFill/>
            <a:miter lim="800000"/>
            <a:headEnd/>
            <a:tailEnd/>
          </a:ln>
        </p:spPr>
        <p:txBody>
          <a:bodyPr>
            <a:spAutoFit/>
          </a:bodyPr>
          <a:lstStyle/>
          <a:p>
            <a:pPr>
              <a:spcBef>
                <a:spcPct val="50000"/>
              </a:spcBef>
            </a:pPr>
            <a:r>
              <a:rPr lang="sr-Latn-CS" sz="1400" b="1">
                <a:solidFill>
                  <a:srgbClr val="008080"/>
                </a:solidFill>
              </a:rPr>
              <a:t>Mileva sa bebom Hansom Albertom na mostu koji vodi u Istorijski muzej grada Berna</a:t>
            </a:r>
            <a:endParaRPr lang="en-US" sz="1400" b="1">
              <a:solidFill>
                <a:srgbClr val="008080"/>
              </a:solidFill>
            </a:endParaRPr>
          </a:p>
        </p:txBody>
      </p:sp>
      <p:pic>
        <p:nvPicPr>
          <p:cNvPr id="8195" name="Picture 5" descr="T2"/>
          <p:cNvPicPr>
            <a:picLocks noChangeAspect="1" noChangeArrowheads="1"/>
          </p:cNvPicPr>
          <p:nvPr/>
        </p:nvPicPr>
        <p:blipFill>
          <a:blip r:embed="rId2"/>
          <a:srcRect/>
          <a:stretch>
            <a:fillRect/>
          </a:stretch>
        </p:blipFill>
        <p:spPr bwMode="auto">
          <a:xfrm>
            <a:off x="228600" y="228600"/>
            <a:ext cx="4081463" cy="2765425"/>
          </a:xfrm>
          <a:prstGeom prst="rect">
            <a:avLst/>
          </a:prstGeom>
          <a:noFill/>
          <a:ln w="9525">
            <a:noFill/>
            <a:miter lim="800000"/>
            <a:headEnd/>
            <a:tailEnd/>
          </a:ln>
        </p:spPr>
      </p:pic>
      <p:pic>
        <p:nvPicPr>
          <p:cNvPr id="8196" name="Picture 6" descr="Bern"/>
          <p:cNvPicPr>
            <a:picLocks noChangeAspect="1" noChangeArrowheads="1"/>
          </p:cNvPicPr>
          <p:nvPr/>
        </p:nvPicPr>
        <p:blipFill>
          <a:blip r:embed="rId3"/>
          <a:srcRect/>
          <a:stretch>
            <a:fillRect/>
          </a:stretch>
        </p:blipFill>
        <p:spPr bwMode="auto">
          <a:xfrm>
            <a:off x="4343400" y="0"/>
            <a:ext cx="2590800" cy="1862138"/>
          </a:xfrm>
          <a:prstGeom prst="rect">
            <a:avLst/>
          </a:prstGeom>
          <a:noFill/>
          <a:ln w="9525">
            <a:noFill/>
            <a:miter lim="800000"/>
            <a:headEnd/>
            <a:tailEnd/>
          </a:ln>
        </p:spPr>
      </p:pic>
      <p:pic>
        <p:nvPicPr>
          <p:cNvPr id="8197" name="Picture 7" descr="DSCF2284"/>
          <p:cNvPicPr>
            <a:picLocks noChangeAspect="1" noChangeArrowheads="1"/>
          </p:cNvPicPr>
          <p:nvPr/>
        </p:nvPicPr>
        <p:blipFill>
          <a:blip r:embed="rId4"/>
          <a:srcRect/>
          <a:stretch>
            <a:fillRect/>
          </a:stretch>
        </p:blipFill>
        <p:spPr bwMode="auto">
          <a:xfrm>
            <a:off x="6400800" y="2057400"/>
            <a:ext cx="2590800" cy="1943100"/>
          </a:xfrm>
          <a:prstGeom prst="rect">
            <a:avLst/>
          </a:prstGeom>
          <a:noFill/>
          <a:ln w="9525">
            <a:noFill/>
            <a:miter lim="800000"/>
            <a:headEnd/>
            <a:tailEnd/>
          </a:ln>
        </p:spPr>
      </p:pic>
      <p:pic>
        <p:nvPicPr>
          <p:cNvPr id="8198" name="Picture 8" descr="DSCF2296"/>
          <p:cNvPicPr>
            <a:picLocks noChangeAspect="1" noChangeArrowheads="1"/>
          </p:cNvPicPr>
          <p:nvPr/>
        </p:nvPicPr>
        <p:blipFill>
          <a:blip r:embed="rId5"/>
          <a:srcRect/>
          <a:stretch>
            <a:fillRect/>
          </a:stretch>
        </p:blipFill>
        <p:spPr bwMode="auto">
          <a:xfrm>
            <a:off x="152400" y="3962400"/>
            <a:ext cx="3581400" cy="2686050"/>
          </a:xfrm>
          <a:prstGeom prst="rect">
            <a:avLst/>
          </a:prstGeom>
          <a:noFill/>
          <a:ln w="9525">
            <a:noFill/>
            <a:miter lim="800000"/>
            <a:headEnd/>
            <a:tailEnd/>
          </a:ln>
        </p:spPr>
      </p:pic>
      <p:pic>
        <p:nvPicPr>
          <p:cNvPr id="8199" name="Picture 9" descr="DSCF2447"/>
          <p:cNvPicPr>
            <a:picLocks noChangeAspect="1" noChangeArrowheads="1"/>
          </p:cNvPicPr>
          <p:nvPr/>
        </p:nvPicPr>
        <p:blipFill>
          <a:blip r:embed="rId6"/>
          <a:srcRect/>
          <a:stretch>
            <a:fillRect/>
          </a:stretch>
        </p:blipFill>
        <p:spPr bwMode="auto">
          <a:xfrm>
            <a:off x="5486400" y="4038600"/>
            <a:ext cx="3429000" cy="2571750"/>
          </a:xfrm>
          <a:prstGeom prst="rect">
            <a:avLst/>
          </a:prstGeom>
          <a:noFill/>
          <a:ln w="9525">
            <a:noFill/>
            <a:miter lim="800000"/>
            <a:headEnd/>
            <a:tailEnd/>
          </a:ln>
        </p:spPr>
      </p:pic>
      <p:sp>
        <p:nvSpPr>
          <p:cNvPr id="8200" name="Text Box 10"/>
          <p:cNvSpPr txBox="1">
            <a:spLocks noChangeArrowheads="1"/>
          </p:cNvSpPr>
          <p:nvPr/>
        </p:nvSpPr>
        <p:spPr bwMode="auto">
          <a:xfrm>
            <a:off x="7010400" y="304800"/>
            <a:ext cx="2133600" cy="1600438"/>
          </a:xfrm>
          <a:prstGeom prst="rect">
            <a:avLst/>
          </a:prstGeom>
          <a:noFill/>
          <a:ln w="9525">
            <a:noFill/>
            <a:miter lim="800000"/>
            <a:headEnd/>
            <a:tailEnd/>
          </a:ln>
        </p:spPr>
        <p:txBody>
          <a:bodyPr>
            <a:spAutoFit/>
          </a:bodyPr>
          <a:lstStyle/>
          <a:p>
            <a:pPr>
              <a:spcBef>
                <a:spcPct val="50000"/>
              </a:spcBef>
            </a:pPr>
            <a:r>
              <a:rPr lang="sr-Latn-CS" sz="1400" b="1" dirty="0">
                <a:solidFill>
                  <a:srgbClr val="0000FF"/>
                </a:solidFill>
              </a:rPr>
              <a:t>Ulaz u Istorijski muzej grada  Berna u kome je izložba Albert Ajnštajn, postavljena </a:t>
            </a:r>
            <a:r>
              <a:rPr lang="sr-Latn-CS" sz="1400" b="1" dirty="0" smtClean="0">
                <a:solidFill>
                  <a:srgbClr val="0000FF"/>
                </a:solidFill>
              </a:rPr>
              <a:t>2005 godine na </a:t>
            </a:r>
            <a:r>
              <a:rPr lang="sr-Latn-CS" sz="1400" b="1" dirty="0">
                <a:solidFill>
                  <a:srgbClr val="0000FF"/>
                </a:solidFill>
              </a:rPr>
              <a:t>dva sprata, trajala osamnaest </a:t>
            </a:r>
            <a:r>
              <a:rPr lang="sr-Latn-CS" sz="1400" b="1" dirty="0" smtClean="0">
                <a:solidFill>
                  <a:srgbClr val="0000FF"/>
                </a:solidFill>
              </a:rPr>
              <a:t>meseci</a:t>
            </a:r>
            <a:endParaRPr lang="en-US" sz="1400" b="1" dirty="0">
              <a:solidFill>
                <a:srgbClr val="0000FF"/>
              </a:solidFill>
            </a:endParaRPr>
          </a:p>
        </p:txBody>
      </p:sp>
      <p:sp>
        <p:nvSpPr>
          <p:cNvPr id="8201" name="Text Box 12"/>
          <p:cNvSpPr txBox="1">
            <a:spLocks noChangeArrowheads="1"/>
          </p:cNvSpPr>
          <p:nvPr/>
        </p:nvSpPr>
        <p:spPr bwMode="auto">
          <a:xfrm>
            <a:off x="3962400" y="3962400"/>
            <a:ext cx="1295400" cy="942975"/>
          </a:xfrm>
          <a:prstGeom prst="rect">
            <a:avLst/>
          </a:prstGeom>
          <a:noFill/>
          <a:ln w="9525">
            <a:noFill/>
            <a:miter lim="800000"/>
            <a:headEnd/>
            <a:tailEnd/>
          </a:ln>
        </p:spPr>
        <p:txBody>
          <a:bodyPr>
            <a:spAutoFit/>
          </a:bodyPr>
          <a:lstStyle/>
          <a:p>
            <a:pPr>
              <a:spcBef>
                <a:spcPct val="50000"/>
              </a:spcBef>
            </a:pPr>
            <a:r>
              <a:rPr lang="sr-Latn-CS" sz="1400" b="1">
                <a:solidFill>
                  <a:srgbClr val="FF0066"/>
                </a:solidFill>
              </a:rPr>
              <a:t>Detalji  na izložbi u Istorijskom muzeju</a:t>
            </a:r>
            <a:endParaRPr lang="en-US" sz="1400" b="1">
              <a:solidFill>
                <a:srgbClr val="FF0066"/>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zlozba 1"/>
          <p:cNvPicPr>
            <a:picLocks noChangeAspect="1" noChangeArrowheads="1"/>
          </p:cNvPicPr>
          <p:nvPr/>
        </p:nvPicPr>
        <p:blipFill>
          <a:blip r:embed="rId2"/>
          <a:srcRect/>
          <a:stretch>
            <a:fillRect/>
          </a:stretch>
        </p:blipFill>
        <p:spPr bwMode="auto">
          <a:xfrm>
            <a:off x="228600" y="381000"/>
            <a:ext cx="2305050" cy="3276600"/>
          </a:xfrm>
          <a:prstGeom prst="rect">
            <a:avLst/>
          </a:prstGeom>
          <a:noFill/>
          <a:ln w="9525">
            <a:noFill/>
            <a:miter lim="800000"/>
            <a:headEnd/>
            <a:tailEnd/>
          </a:ln>
        </p:spPr>
      </p:pic>
      <p:pic>
        <p:nvPicPr>
          <p:cNvPr id="9219" name="Picture 3" descr="DSCF2089"/>
          <p:cNvPicPr>
            <a:picLocks noChangeAspect="1" noChangeArrowheads="1"/>
          </p:cNvPicPr>
          <p:nvPr/>
        </p:nvPicPr>
        <p:blipFill>
          <a:blip r:embed="rId3"/>
          <a:srcRect/>
          <a:stretch>
            <a:fillRect/>
          </a:stretch>
        </p:blipFill>
        <p:spPr bwMode="auto">
          <a:xfrm>
            <a:off x="5029200" y="1676400"/>
            <a:ext cx="4114800" cy="3086100"/>
          </a:xfrm>
          <a:prstGeom prst="rect">
            <a:avLst/>
          </a:prstGeom>
          <a:noFill/>
          <a:ln w="9525">
            <a:noFill/>
            <a:miter lim="800000"/>
            <a:headEnd/>
            <a:tailEnd/>
          </a:ln>
        </p:spPr>
      </p:pic>
      <p:pic>
        <p:nvPicPr>
          <p:cNvPr id="9220" name="Picture 4" descr="DSCF2085"/>
          <p:cNvPicPr>
            <a:picLocks noChangeAspect="1" noChangeArrowheads="1"/>
          </p:cNvPicPr>
          <p:nvPr/>
        </p:nvPicPr>
        <p:blipFill>
          <a:blip r:embed="rId4"/>
          <a:srcRect/>
          <a:stretch>
            <a:fillRect/>
          </a:stretch>
        </p:blipFill>
        <p:spPr bwMode="auto">
          <a:xfrm>
            <a:off x="152400" y="3829050"/>
            <a:ext cx="4038600" cy="3028950"/>
          </a:xfrm>
          <a:prstGeom prst="rect">
            <a:avLst/>
          </a:prstGeom>
          <a:noFill/>
          <a:ln w="9525">
            <a:noFill/>
            <a:miter lim="800000"/>
            <a:headEnd/>
            <a:tailEnd/>
          </a:ln>
        </p:spPr>
      </p:pic>
      <p:sp>
        <p:nvSpPr>
          <p:cNvPr id="9221" name="Text Box 5"/>
          <p:cNvSpPr txBox="1">
            <a:spLocks noChangeArrowheads="1"/>
          </p:cNvSpPr>
          <p:nvPr/>
        </p:nvSpPr>
        <p:spPr bwMode="auto">
          <a:xfrm>
            <a:off x="4572000" y="457200"/>
            <a:ext cx="4114800" cy="1155700"/>
          </a:xfrm>
          <a:prstGeom prst="rect">
            <a:avLst/>
          </a:prstGeom>
          <a:noFill/>
          <a:ln w="9525">
            <a:noFill/>
            <a:miter lim="800000"/>
            <a:headEnd/>
            <a:tailEnd/>
          </a:ln>
        </p:spPr>
        <p:txBody>
          <a:bodyPr>
            <a:spAutoFit/>
          </a:bodyPr>
          <a:lstStyle/>
          <a:p>
            <a:pPr>
              <a:spcBef>
                <a:spcPct val="50000"/>
              </a:spcBef>
            </a:pPr>
            <a:r>
              <a:rPr lang="sr-Latn-CS" sz="1400" b="1">
                <a:solidFill>
                  <a:srgbClr val="990099"/>
                </a:solidFill>
              </a:rPr>
              <a:t>Jelena Mitrović, nastavnica u novinar u Bernu, inicijator izložbe u školi Murištalden u Bernu.  Ona stoji u junu 2005 na Žabaljsko-Gospodjinskom drumu, u blizini mesta gde je bio Marićev salaš.</a:t>
            </a:r>
            <a:endParaRPr lang="en-US" sz="1400" b="1">
              <a:solidFill>
                <a:srgbClr val="990099"/>
              </a:solidFill>
            </a:endParaRPr>
          </a:p>
        </p:txBody>
      </p:sp>
      <p:sp>
        <p:nvSpPr>
          <p:cNvPr id="9222" name="Text Box 6"/>
          <p:cNvSpPr txBox="1">
            <a:spLocks noChangeArrowheads="1"/>
          </p:cNvSpPr>
          <p:nvPr/>
        </p:nvSpPr>
        <p:spPr bwMode="auto">
          <a:xfrm>
            <a:off x="4343400" y="5105400"/>
            <a:ext cx="2057400" cy="730250"/>
          </a:xfrm>
          <a:prstGeom prst="rect">
            <a:avLst/>
          </a:prstGeom>
          <a:noFill/>
          <a:ln w="9525">
            <a:noFill/>
            <a:miter lim="800000"/>
            <a:headEnd/>
            <a:tailEnd/>
          </a:ln>
        </p:spPr>
        <p:txBody>
          <a:bodyPr>
            <a:spAutoFit/>
          </a:bodyPr>
          <a:lstStyle/>
          <a:p>
            <a:pPr>
              <a:spcBef>
                <a:spcPct val="50000"/>
              </a:spcBef>
            </a:pPr>
            <a:r>
              <a:rPr lang="sr-Latn-CS" sz="1400" b="1">
                <a:solidFill>
                  <a:schemeClr val="hlink"/>
                </a:solidFill>
              </a:rPr>
              <a:t>Prikaz u katastru  oblasti u kojoj je bio  Marićev salaš</a:t>
            </a:r>
            <a:endParaRPr lang="en-US" sz="1400" b="1">
              <a:solidFill>
                <a:schemeClr val="hlink"/>
              </a:solidFill>
            </a:endParaRPr>
          </a:p>
        </p:txBody>
      </p:sp>
      <p:sp>
        <p:nvSpPr>
          <p:cNvPr id="9223" name="Text Box 7"/>
          <p:cNvSpPr txBox="1">
            <a:spLocks noChangeArrowheads="1"/>
          </p:cNvSpPr>
          <p:nvPr/>
        </p:nvSpPr>
        <p:spPr bwMode="auto">
          <a:xfrm>
            <a:off x="2743200" y="1219200"/>
            <a:ext cx="1600200" cy="1878013"/>
          </a:xfrm>
          <a:prstGeom prst="rect">
            <a:avLst/>
          </a:prstGeom>
          <a:noFill/>
          <a:ln w="9525">
            <a:noFill/>
            <a:miter lim="800000"/>
            <a:headEnd/>
            <a:tailEnd/>
          </a:ln>
        </p:spPr>
        <p:txBody>
          <a:bodyPr>
            <a:spAutoFit/>
          </a:bodyPr>
          <a:lstStyle/>
          <a:p>
            <a:pPr>
              <a:spcBef>
                <a:spcPct val="50000"/>
              </a:spcBef>
            </a:pPr>
            <a:r>
              <a:rPr lang="sr-Latn-CS" b="1">
                <a:solidFill>
                  <a:srgbClr val="FF0066"/>
                </a:solidFill>
              </a:rPr>
              <a:t>Plakat izložbe u školi Murištalden u </a:t>
            </a:r>
          </a:p>
          <a:p>
            <a:pPr>
              <a:spcBef>
                <a:spcPct val="50000"/>
              </a:spcBef>
            </a:pPr>
            <a:r>
              <a:rPr lang="sr-Latn-CS" b="1">
                <a:solidFill>
                  <a:srgbClr val="FF0066"/>
                </a:solidFill>
              </a:rPr>
              <a:t>BERNU</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DSCF2066"/>
          <p:cNvPicPr>
            <a:picLocks noChangeAspect="1" noChangeArrowheads="1"/>
          </p:cNvPicPr>
          <p:nvPr/>
        </p:nvPicPr>
        <p:blipFill>
          <a:blip r:embed="rId2" cstate="print"/>
          <a:srcRect/>
          <a:stretch>
            <a:fillRect/>
          </a:stretch>
        </p:blipFill>
        <p:spPr bwMode="auto">
          <a:xfrm>
            <a:off x="304800" y="152400"/>
            <a:ext cx="4038600" cy="3028950"/>
          </a:xfrm>
          <a:prstGeom prst="rect">
            <a:avLst/>
          </a:prstGeom>
          <a:noFill/>
          <a:ln w="9525">
            <a:noFill/>
            <a:miter lim="800000"/>
            <a:headEnd/>
            <a:tailEnd/>
          </a:ln>
        </p:spPr>
      </p:pic>
      <p:pic>
        <p:nvPicPr>
          <p:cNvPr id="10243" name="Picture 5" descr="DSCF2080"/>
          <p:cNvPicPr>
            <a:picLocks noChangeAspect="1" noChangeArrowheads="1"/>
          </p:cNvPicPr>
          <p:nvPr/>
        </p:nvPicPr>
        <p:blipFill>
          <a:blip r:embed="rId3" cstate="print"/>
          <a:srcRect/>
          <a:stretch>
            <a:fillRect/>
          </a:stretch>
        </p:blipFill>
        <p:spPr bwMode="auto">
          <a:xfrm>
            <a:off x="4648200" y="152400"/>
            <a:ext cx="4038600" cy="3028950"/>
          </a:xfrm>
          <a:prstGeom prst="rect">
            <a:avLst/>
          </a:prstGeom>
          <a:noFill/>
          <a:ln w="9525">
            <a:noFill/>
            <a:miter lim="800000"/>
            <a:headEnd/>
            <a:tailEnd/>
          </a:ln>
        </p:spPr>
      </p:pic>
      <p:pic>
        <p:nvPicPr>
          <p:cNvPr id="10244" name="Picture 6" descr="Copy of BlackHole"/>
          <p:cNvPicPr>
            <a:picLocks noChangeAspect="1" noChangeArrowheads="1"/>
          </p:cNvPicPr>
          <p:nvPr/>
        </p:nvPicPr>
        <p:blipFill>
          <a:blip r:embed="rId4"/>
          <a:srcRect/>
          <a:stretch>
            <a:fillRect/>
          </a:stretch>
        </p:blipFill>
        <p:spPr bwMode="auto">
          <a:xfrm>
            <a:off x="228600" y="3810000"/>
            <a:ext cx="3241675" cy="2879725"/>
          </a:xfrm>
          <a:prstGeom prst="rect">
            <a:avLst/>
          </a:prstGeom>
          <a:noFill/>
          <a:ln w="9525">
            <a:noFill/>
            <a:miter lim="800000"/>
            <a:headEnd/>
            <a:tailEnd/>
          </a:ln>
        </p:spPr>
      </p:pic>
      <p:pic>
        <p:nvPicPr>
          <p:cNvPr id="10245" name="Picture 7" descr="kruska"/>
          <p:cNvPicPr>
            <a:picLocks noChangeAspect="1" noChangeArrowheads="1"/>
          </p:cNvPicPr>
          <p:nvPr/>
        </p:nvPicPr>
        <p:blipFill>
          <a:blip r:embed="rId5"/>
          <a:srcRect/>
          <a:stretch>
            <a:fillRect/>
          </a:stretch>
        </p:blipFill>
        <p:spPr bwMode="auto">
          <a:xfrm>
            <a:off x="6858000" y="3810000"/>
            <a:ext cx="1792288" cy="2819400"/>
          </a:xfrm>
          <a:prstGeom prst="rect">
            <a:avLst/>
          </a:prstGeom>
          <a:noFill/>
          <a:ln w="9525">
            <a:noFill/>
            <a:miter lim="800000"/>
            <a:headEnd/>
            <a:tailEnd/>
          </a:ln>
        </p:spPr>
      </p:pic>
      <p:sp>
        <p:nvSpPr>
          <p:cNvPr id="10246" name="Text Box 8"/>
          <p:cNvSpPr txBox="1">
            <a:spLocks noChangeArrowheads="1"/>
          </p:cNvSpPr>
          <p:nvPr/>
        </p:nvSpPr>
        <p:spPr bwMode="auto">
          <a:xfrm>
            <a:off x="4038600" y="4876800"/>
            <a:ext cx="2057400" cy="1368425"/>
          </a:xfrm>
          <a:prstGeom prst="rect">
            <a:avLst/>
          </a:prstGeom>
          <a:noFill/>
          <a:ln w="9525">
            <a:noFill/>
            <a:miter lim="800000"/>
            <a:headEnd/>
            <a:tailEnd/>
          </a:ln>
        </p:spPr>
        <p:txBody>
          <a:bodyPr>
            <a:spAutoFit/>
          </a:bodyPr>
          <a:lstStyle/>
          <a:p>
            <a:pPr>
              <a:spcBef>
                <a:spcPct val="50000"/>
              </a:spcBef>
            </a:pPr>
            <a:r>
              <a:rPr lang="sr-Latn-CS" sz="1400" b="1">
                <a:solidFill>
                  <a:srgbClr val="CC3300"/>
                </a:solidFill>
              </a:rPr>
              <a:t>Kruška kao simbol Ajnštajnove teorije gravitacije u analogiji sa jabukom – simbolom Njutnove teorije gravitacije</a:t>
            </a:r>
            <a:endParaRPr lang="en-US" sz="1400" b="1">
              <a:solidFill>
                <a:srgbClr val="CC3300"/>
              </a:solidFill>
            </a:endParaRPr>
          </a:p>
        </p:txBody>
      </p:sp>
      <p:sp>
        <p:nvSpPr>
          <p:cNvPr id="10247" name="Text Box 9"/>
          <p:cNvSpPr txBox="1">
            <a:spLocks noChangeArrowheads="1"/>
          </p:cNvSpPr>
          <p:nvPr/>
        </p:nvSpPr>
        <p:spPr bwMode="auto">
          <a:xfrm>
            <a:off x="304800" y="3429000"/>
            <a:ext cx="3886200" cy="517525"/>
          </a:xfrm>
          <a:prstGeom prst="rect">
            <a:avLst/>
          </a:prstGeom>
          <a:noFill/>
          <a:ln w="9525">
            <a:noFill/>
            <a:miter lim="800000"/>
            <a:headEnd/>
            <a:tailEnd/>
          </a:ln>
        </p:spPr>
        <p:txBody>
          <a:bodyPr>
            <a:spAutoFit/>
          </a:bodyPr>
          <a:lstStyle/>
          <a:p>
            <a:pPr>
              <a:spcBef>
                <a:spcPct val="50000"/>
              </a:spcBef>
            </a:pPr>
            <a:r>
              <a:rPr lang="sr-Latn-CS" sz="1400" b="1">
                <a:solidFill>
                  <a:srgbClr val="990099"/>
                </a:solidFill>
              </a:rPr>
              <a:t>Učenici iz Berna i Beograda u poseti Kaću u junu 2005.</a:t>
            </a:r>
            <a:endParaRPr lang="en-US" sz="1400" b="1">
              <a:solidFill>
                <a:srgbClr val="990099"/>
              </a:solidFill>
            </a:endParaRPr>
          </a:p>
        </p:txBody>
      </p:sp>
      <p:sp>
        <p:nvSpPr>
          <p:cNvPr id="10248" name="Text Box 10"/>
          <p:cNvSpPr txBox="1">
            <a:spLocks noChangeArrowheads="1"/>
          </p:cNvSpPr>
          <p:nvPr/>
        </p:nvSpPr>
        <p:spPr bwMode="auto">
          <a:xfrm>
            <a:off x="4495800" y="3429000"/>
            <a:ext cx="4648200" cy="517525"/>
          </a:xfrm>
          <a:prstGeom prst="rect">
            <a:avLst/>
          </a:prstGeom>
          <a:noFill/>
          <a:ln w="9525">
            <a:noFill/>
            <a:miter lim="800000"/>
            <a:headEnd/>
            <a:tailEnd/>
          </a:ln>
        </p:spPr>
        <p:txBody>
          <a:bodyPr>
            <a:spAutoFit/>
          </a:bodyPr>
          <a:lstStyle/>
          <a:p>
            <a:pPr>
              <a:spcBef>
                <a:spcPct val="50000"/>
              </a:spcBef>
            </a:pPr>
            <a:r>
              <a:rPr lang="sr-Latn-CS" sz="1400" b="1">
                <a:solidFill>
                  <a:srgbClr val="FF0066"/>
                </a:solidFill>
              </a:rPr>
              <a:t>Kruška koju su zasadili Milevini preci sredinom XIX veka.</a:t>
            </a:r>
            <a:endParaRPr lang="en-US" sz="1400" b="1">
              <a:solidFill>
                <a:srgbClr val="FF0066"/>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Dejan lab"/>
          <p:cNvPicPr>
            <a:picLocks noChangeAspect="1" noChangeArrowheads="1"/>
          </p:cNvPicPr>
          <p:nvPr/>
        </p:nvPicPr>
        <p:blipFill>
          <a:blip r:embed="rId2"/>
          <a:srcRect/>
          <a:stretch>
            <a:fillRect/>
          </a:stretch>
        </p:blipFill>
        <p:spPr bwMode="auto">
          <a:xfrm>
            <a:off x="228600" y="457200"/>
            <a:ext cx="3657600" cy="2743200"/>
          </a:xfrm>
          <a:prstGeom prst="rect">
            <a:avLst/>
          </a:prstGeom>
          <a:noFill/>
          <a:ln w="9525">
            <a:noFill/>
            <a:miter lim="800000"/>
            <a:headEnd/>
            <a:tailEnd/>
          </a:ln>
        </p:spPr>
      </p:pic>
      <p:pic>
        <p:nvPicPr>
          <p:cNvPr id="11267" name="Picture 5" descr="kruske"/>
          <p:cNvPicPr>
            <a:picLocks noChangeAspect="1" noChangeArrowheads="1"/>
          </p:cNvPicPr>
          <p:nvPr/>
        </p:nvPicPr>
        <p:blipFill>
          <a:blip r:embed="rId3" cstate="print"/>
          <a:srcRect/>
          <a:stretch>
            <a:fillRect/>
          </a:stretch>
        </p:blipFill>
        <p:spPr bwMode="auto">
          <a:xfrm>
            <a:off x="4191000" y="1295400"/>
            <a:ext cx="4305300" cy="3706813"/>
          </a:xfrm>
          <a:prstGeom prst="rect">
            <a:avLst/>
          </a:prstGeom>
          <a:noFill/>
          <a:ln w="9525">
            <a:noFill/>
            <a:miter lim="800000"/>
            <a:headEnd/>
            <a:tailEnd/>
          </a:ln>
        </p:spPr>
      </p:pic>
      <p:pic>
        <p:nvPicPr>
          <p:cNvPr id="11268" name="Picture 6" descr="mozak"/>
          <p:cNvPicPr>
            <a:picLocks noChangeAspect="1" noChangeArrowheads="1"/>
          </p:cNvPicPr>
          <p:nvPr/>
        </p:nvPicPr>
        <p:blipFill>
          <a:blip r:embed="rId4" cstate="print"/>
          <a:srcRect/>
          <a:stretch>
            <a:fillRect/>
          </a:stretch>
        </p:blipFill>
        <p:spPr bwMode="auto">
          <a:xfrm>
            <a:off x="228600" y="3429000"/>
            <a:ext cx="3694113" cy="3240088"/>
          </a:xfrm>
          <a:prstGeom prst="rect">
            <a:avLst/>
          </a:prstGeom>
          <a:noFill/>
          <a:ln w="9525">
            <a:noFill/>
            <a:miter lim="800000"/>
            <a:headEnd/>
            <a:tailEnd/>
          </a:ln>
        </p:spPr>
      </p:pic>
      <p:sp>
        <p:nvSpPr>
          <p:cNvPr id="11269" name="Text Box 8"/>
          <p:cNvSpPr txBox="1">
            <a:spLocks noChangeArrowheads="1"/>
          </p:cNvSpPr>
          <p:nvPr/>
        </p:nvSpPr>
        <p:spPr bwMode="auto">
          <a:xfrm>
            <a:off x="4114800" y="304800"/>
            <a:ext cx="4267200" cy="730250"/>
          </a:xfrm>
          <a:prstGeom prst="rect">
            <a:avLst/>
          </a:prstGeom>
          <a:noFill/>
          <a:ln w="9525">
            <a:noFill/>
            <a:miter lim="800000"/>
            <a:headEnd/>
            <a:tailEnd/>
          </a:ln>
        </p:spPr>
        <p:txBody>
          <a:bodyPr>
            <a:spAutoFit/>
          </a:bodyPr>
          <a:lstStyle/>
          <a:p>
            <a:pPr>
              <a:spcBef>
                <a:spcPct val="50000"/>
              </a:spcBef>
            </a:pPr>
            <a:r>
              <a:rPr lang="sr-Latn-CS" sz="1400" b="1">
                <a:solidFill>
                  <a:schemeClr val="accent2"/>
                </a:solidFill>
              </a:rPr>
              <a:t>Simon Dolenbah u poseti Holografskoj laboratoriji Instituta za fiziku u Beogradu kojom rukovodi Dejan Pantelić (juni 2005).</a:t>
            </a:r>
            <a:endParaRPr lang="en-US" sz="1400" b="1">
              <a:solidFill>
                <a:schemeClr val="accent2"/>
              </a:solidFill>
            </a:endParaRPr>
          </a:p>
        </p:txBody>
      </p:sp>
      <p:sp>
        <p:nvSpPr>
          <p:cNvPr id="11270" name="Text Box 9"/>
          <p:cNvSpPr txBox="1">
            <a:spLocks noChangeArrowheads="1"/>
          </p:cNvSpPr>
          <p:nvPr/>
        </p:nvSpPr>
        <p:spPr bwMode="auto">
          <a:xfrm>
            <a:off x="4267200" y="5257800"/>
            <a:ext cx="4343400" cy="517525"/>
          </a:xfrm>
          <a:prstGeom prst="rect">
            <a:avLst/>
          </a:prstGeom>
          <a:noFill/>
          <a:ln w="9525">
            <a:noFill/>
            <a:miter lim="800000"/>
            <a:headEnd/>
            <a:tailEnd/>
          </a:ln>
        </p:spPr>
        <p:txBody>
          <a:bodyPr>
            <a:spAutoFit/>
          </a:bodyPr>
          <a:lstStyle/>
          <a:p>
            <a:pPr>
              <a:spcBef>
                <a:spcPct val="50000"/>
              </a:spcBef>
            </a:pPr>
            <a:r>
              <a:rPr lang="sr-Latn-CS" sz="1400" b="1">
                <a:solidFill>
                  <a:srgbClr val="009999"/>
                </a:solidFill>
              </a:rPr>
              <a:t>Hologram crne rupe i kruške napravljen u Holografkoj laboratoriji. </a:t>
            </a:r>
            <a:endParaRPr lang="en-US" sz="1400" b="1">
              <a:solidFill>
                <a:srgbClr val="009999"/>
              </a:solidFill>
            </a:endParaRPr>
          </a:p>
        </p:txBody>
      </p:sp>
      <p:sp>
        <p:nvSpPr>
          <p:cNvPr id="11271" name="Text Box 10"/>
          <p:cNvSpPr txBox="1">
            <a:spLocks noChangeArrowheads="1"/>
          </p:cNvSpPr>
          <p:nvPr/>
        </p:nvSpPr>
        <p:spPr bwMode="auto">
          <a:xfrm>
            <a:off x="4038600" y="5943600"/>
            <a:ext cx="5105400" cy="517525"/>
          </a:xfrm>
          <a:prstGeom prst="rect">
            <a:avLst/>
          </a:prstGeom>
          <a:noFill/>
          <a:ln w="9525">
            <a:noFill/>
            <a:miter lim="800000"/>
            <a:headEnd/>
            <a:tailEnd/>
          </a:ln>
        </p:spPr>
        <p:txBody>
          <a:bodyPr>
            <a:spAutoFit/>
          </a:bodyPr>
          <a:lstStyle/>
          <a:p>
            <a:pPr>
              <a:spcBef>
                <a:spcPct val="50000"/>
              </a:spcBef>
            </a:pPr>
            <a:r>
              <a:rPr lang="sr-Latn-CS" sz="1400" b="1">
                <a:solidFill>
                  <a:srgbClr val="990033"/>
                </a:solidFill>
              </a:rPr>
              <a:t>Hologram mozga napravljen u spomen na prvo sačuvano Milevino pismo iz korespondencije sa Albertom</a:t>
            </a:r>
            <a:endParaRPr lang="en-US" sz="1400">
              <a:solidFill>
                <a:srgbClr val="990033"/>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Trio"/>
          <p:cNvPicPr>
            <a:picLocks noChangeAspect="1" noChangeArrowheads="1"/>
          </p:cNvPicPr>
          <p:nvPr/>
        </p:nvPicPr>
        <p:blipFill>
          <a:blip r:embed="rId2"/>
          <a:srcRect/>
          <a:stretch>
            <a:fillRect/>
          </a:stretch>
        </p:blipFill>
        <p:spPr bwMode="auto">
          <a:xfrm>
            <a:off x="1676400" y="152400"/>
            <a:ext cx="6019800" cy="4514850"/>
          </a:xfrm>
          <a:prstGeom prst="rect">
            <a:avLst/>
          </a:prstGeom>
          <a:noFill/>
          <a:ln w="9525">
            <a:noFill/>
            <a:miter lim="800000"/>
            <a:headEnd/>
            <a:tailEnd/>
          </a:ln>
        </p:spPr>
      </p:pic>
      <p:sp>
        <p:nvSpPr>
          <p:cNvPr id="12291" name="Text Box 5"/>
          <p:cNvSpPr txBox="1">
            <a:spLocks noChangeArrowheads="1"/>
          </p:cNvSpPr>
          <p:nvPr/>
        </p:nvSpPr>
        <p:spPr bwMode="auto">
          <a:xfrm>
            <a:off x="457200" y="5029200"/>
            <a:ext cx="8382000" cy="1477328"/>
          </a:xfrm>
          <a:prstGeom prst="rect">
            <a:avLst/>
          </a:prstGeom>
          <a:noFill/>
          <a:ln w="9525">
            <a:noFill/>
            <a:miter lim="800000"/>
            <a:headEnd/>
            <a:tailEnd/>
          </a:ln>
        </p:spPr>
        <p:txBody>
          <a:bodyPr wrap="square">
            <a:spAutoFit/>
          </a:bodyPr>
          <a:lstStyle/>
          <a:p>
            <a:pPr>
              <a:spcBef>
                <a:spcPct val="50000"/>
              </a:spcBef>
            </a:pPr>
            <a:r>
              <a:rPr lang="sr-Latn-CS" dirty="0">
                <a:solidFill>
                  <a:srgbClr val="0033CC"/>
                </a:solidFill>
              </a:rPr>
              <a:t>Zoran Grujić, Marina Lekić </a:t>
            </a:r>
            <a:r>
              <a:rPr lang="sr-Latn-CS" dirty="0" smtClean="0">
                <a:solidFill>
                  <a:srgbClr val="0033CC"/>
                </a:solidFill>
              </a:rPr>
              <a:t>  </a:t>
            </a:r>
            <a:r>
              <a:rPr lang="sr-Latn-CS" dirty="0">
                <a:solidFill>
                  <a:srgbClr val="0033CC"/>
                </a:solidFill>
              </a:rPr>
              <a:t>i Aleksandar Krmpot, </a:t>
            </a:r>
            <a:r>
              <a:rPr lang="sr-Latn-CS" dirty="0" smtClean="0">
                <a:solidFill>
                  <a:srgbClr val="0033CC"/>
                </a:solidFill>
              </a:rPr>
              <a:t>kao doktoranti </a:t>
            </a:r>
            <a:r>
              <a:rPr lang="sr-Latn-CS" dirty="0">
                <a:solidFill>
                  <a:srgbClr val="0033CC"/>
                </a:solidFill>
              </a:rPr>
              <a:t>u Institutu za fiziku, su uradili kompjutersku pripremu postera za izlozbu. </a:t>
            </a:r>
            <a:r>
              <a:rPr lang="sr-Latn-CS" dirty="0" smtClean="0">
                <a:solidFill>
                  <a:srgbClr val="0033CC"/>
                </a:solidFill>
              </a:rPr>
              <a:t>Danas su oni doktori fizičkih nauka. Grujic je trenutno u Svajcarskoj, Marina je u Francuskoj a Krmpot je u Srbiji i predsednik je Komisije za takmičenja iz fizike Društva fizičara Srbije. </a:t>
            </a:r>
            <a:r>
              <a:rPr lang="sr-Latn-CS" dirty="0" smtClean="0">
                <a:solidFill>
                  <a:srgbClr val="0033CC"/>
                </a:solidFill>
              </a:rPr>
              <a:t>Krmpot veoma dobro sarađuje sa fizičarima sa Kipra. </a:t>
            </a:r>
            <a:endParaRPr lang="en-US" dirty="0">
              <a:solidFill>
                <a:srgbClr val="0033CC"/>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DSCF2535"/>
          <p:cNvPicPr>
            <a:picLocks noChangeAspect="1" noChangeArrowheads="1"/>
          </p:cNvPicPr>
          <p:nvPr/>
        </p:nvPicPr>
        <p:blipFill>
          <a:blip r:embed="rId2"/>
          <a:srcRect/>
          <a:stretch>
            <a:fillRect/>
          </a:stretch>
        </p:blipFill>
        <p:spPr bwMode="auto">
          <a:xfrm>
            <a:off x="152400" y="381000"/>
            <a:ext cx="3930650" cy="2947988"/>
          </a:xfrm>
          <a:prstGeom prst="rect">
            <a:avLst/>
          </a:prstGeom>
          <a:noFill/>
          <a:ln w="9525">
            <a:noFill/>
            <a:miter lim="800000"/>
            <a:headEnd/>
            <a:tailEnd/>
          </a:ln>
        </p:spPr>
      </p:pic>
      <p:pic>
        <p:nvPicPr>
          <p:cNvPr id="13315" name="Picture 5" descr="scan0027"/>
          <p:cNvPicPr>
            <a:picLocks noChangeAspect="1" noChangeArrowheads="1"/>
          </p:cNvPicPr>
          <p:nvPr/>
        </p:nvPicPr>
        <p:blipFill>
          <a:blip r:embed="rId3"/>
          <a:srcRect/>
          <a:stretch>
            <a:fillRect/>
          </a:stretch>
        </p:blipFill>
        <p:spPr bwMode="auto">
          <a:xfrm>
            <a:off x="4724400" y="304800"/>
            <a:ext cx="3946525" cy="3084513"/>
          </a:xfrm>
          <a:prstGeom prst="rect">
            <a:avLst/>
          </a:prstGeom>
          <a:noFill/>
          <a:ln w="9525">
            <a:noFill/>
            <a:miter lim="800000"/>
            <a:headEnd/>
            <a:tailEnd/>
          </a:ln>
        </p:spPr>
      </p:pic>
      <p:pic>
        <p:nvPicPr>
          <p:cNvPr id="13316" name="Picture 6" descr="140px-Convent_of_St_Gall">
            <a:hlinkClick r:id="rId4" tooltip="Abbey of St. Gall"/>
          </p:cNvPr>
          <p:cNvPicPr>
            <a:picLocks noChangeAspect="1" noChangeArrowheads="1"/>
          </p:cNvPicPr>
          <p:nvPr/>
        </p:nvPicPr>
        <p:blipFill>
          <a:blip r:embed="rId5"/>
          <a:srcRect/>
          <a:stretch>
            <a:fillRect/>
          </a:stretch>
        </p:blipFill>
        <p:spPr bwMode="auto">
          <a:xfrm>
            <a:off x="609600" y="3810000"/>
            <a:ext cx="1922463" cy="2895600"/>
          </a:xfrm>
          <a:prstGeom prst="rect">
            <a:avLst/>
          </a:prstGeom>
          <a:noFill/>
          <a:ln w="9525">
            <a:noFill/>
            <a:miter lim="800000"/>
            <a:headEnd/>
            <a:tailEnd/>
          </a:ln>
        </p:spPr>
      </p:pic>
      <p:sp>
        <p:nvSpPr>
          <p:cNvPr id="13317" name="Text Box 7"/>
          <p:cNvSpPr txBox="1">
            <a:spLocks noChangeArrowheads="1"/>
          </p:cNvSpPr>
          <p:nvPr/>
        </p:nvSpPr>
        <p:spPr bwMode="auto">
          <a:xfrm>
            <a:off x="288925" y="-39688"/>
            <a:ext cx="7766050" cy="366713"/>
          </a:xfrm>
          <a:prstGeom prst="rect">
            <a:avLst/>
          </a:prstGeom>
          <a:noFill/>
          <a:ln w="9525">
            <a:noFill/>
            <a:miter lim="800000"/>
            <a:headEnd/>
            <a:tailEnd/>
          </a:ln>
        </p:spPr>
        <p:txBody>
          <a:bodyPr wrap="none">
            <a:spAutoFit/>
          </a:bodyPr>
          <a:lstStyle/>
          <a:p>
            <a:r>
              <a:rPr lang="sr-Latn-CS" b="1">
                <a:solidFill>
                  <a:srgbClr val="990099"/>
                </a:solidFill>
              </a:rPr>
              <a:t>Izložba “Albert and Mileva Einstein in Raum und Zeit” u inostranstvu. </a:t>
            </a:r>
            <a:endParaRPr lang="en-US" b="1">
              <a:solidFill>
                <a:srgbClr val="990099"/>
              </a:solidFill>
            </a:endParaRPr>
          </a:p>
        </p:txBody>
      </p:sp>
      <p:sp>
        <p:nvSpPr>
          <p:cNvPr id="13318" name="Text Box 8"/>
          <p:cNvSpPr txBox="1">
            <a:spLocks noChangeArrowheads="1"/>
          </p:cNvSpPr>
          <p:nvPr/>
        </p:nvSpPr>
        <p:spPr bwMode="auto">
          <a:xfrm>
            <a:off x="381000" y="3421063"/>
            <a:ext cx="3581400" cy="366712"/>
          </a:xfrm>
          <a:prstGeom prst="rect">
            <a:avLst/>
          </a:prstGeom>
          <a:noFill/>
          <a:ln w="9525">
            <a:noFill/>
            <a:miter lim="800000"/>
            <a:headEnd/>
            <a:tailEnd/>
          </a:ln>
        </p:spPr>
        <p:txBody>
          <a:bodyPr>
            <a:spAutoFit/>
          </a:bodyPr>
          <a:lstStyle/>
          <a:p>
            <a:pPr>
              <a:spcBef>
                <a:spcPct val="50000"/>
              </a:spcBef>
            </a:pPr>
            <a:r>
              <a:rPr lang="sr-Latn-CS"/>
              <a:t>u školi Murištalden u Bernu, 2005</a:t>
            </a:r>
            <a:endParaRPr lang="en-US"/>
          </a:p>
        </p:txBody>
      </p:sp>
      <p:sp>
        <p:nvSpPr>
          <p:cNvPr id="13319" name="Text Box 9"/>
          <p:cNvSpPr txBox="1">
            <a:spLocks noChangeArrowheads="1"/>
          </p:cNvSpPr>
          <p:nvPr/>
        </p:nvSpPr>
        <p:spPr bwMode="auto">
          <a:xfrm>
            <a:off x="5181600" y="3581400"/>
            <a:ext cx="3810000" cy="641350"/>
          </a:xfrm>
          <a:prstGeom prst="rect">
            <a:avLst/>
          </a:prstGeom>
          <a:noFill/>
          <a:ln w="9525">
            <a:noFill/>
            <a:miter lim="800000"/>
            <a:headEnd/>
            <a:tailEnd/>
          </a:ln>
        </p:spPr>
        <p:txBody>
          <a:bodyPr>
            <a:spAutoFit/>
          </a:bodyPr>
          <a:lstStyle/>
          <a:p>
            <a:pPr>
              <a:spcBef>
                <a:spcPct val="50000"/>
              </a:spcBef>
            </a:pPr>
            <a:r>
              <a:rPr lang="sr-Latn-CS"/>
              <a:t>U  gimnaziji u Vaduzu, Lithenštajn, 2005,  </a:t>
            </a:r>
            <a:endParaRPr lang="en-US"/>
          </a:p>
        </p:txBody>
      </p:sp>
      <p:sp>
        <p:nvSpPr>
          <p:cNvPr id="13320" name="Text Box 10"/>
          <p:cNvSpPr txBox="1">
            <a:spLocks noChangeArrowheads="1"/>
          </p:cNvSpPr>
          <p:nvPr/>
        </p:nvSpPr>
        <p:spPr bwMode="auto">
          <a:xfrm>
            <a:off x="2971800" y="4724400"/>
            <a:ext cx="1981200" cy="641350"/>
          </a:xfrm>
          <a:prstGeom prst="rect">
            <a:avLst/>
          </a:prstGeom>
          <a:noFill/>
          <a:ln w="9525">
            <a:noFill/>
            <a:miter lim="800000"/>
            <a:headEnd/>
            <a:tailEnd/>
          </a:ln>
        </p:spPr>
        <p:txBody>
          <a:bodyPr>
            <a:spAutoFit/>
          </a:bodyPr>
          <a:lstStyle/>
          <a:p>
            <a:pPr>
              <a:spcBef>
                <a:spcPct val="50000"/>
              </a:spcBef>
            </a:pPr>
            <a:r>
              <a:rPr lang="sr-Latn-CS"/>
              <a:t>U Sen Galenu, 2006. </a:t>
            </a:r>
            <a:endParaRPr lang="en-US"/>
          </a:p>
        </p:txBody>
      </p:sp>
      <p:sp>
        <p:nvSpPr>
          <p:cNvPr id="13321" name="Text Box 11"/>
          <p:cNvSpPr txBox="1">
            <a:spLocks noChangeArrowheads="1"/>
          </p:cNvSpPr>
          <p:nvPr/>
        </p:nvSpPr>
        <p:spPr bwMode="auto">
          <a:xfrm>
            <a:off x="5410200" y="5257800"/>
            <a:ext cx="3733800" cy="942975"/>
          </a:xfrm>
          <a:prstGeom prst="rect">
            <a:avLst/>
          </a:prstGeom>
          <a:noFill/>
          <a:ln w="9525">
            <a:noFill/>
            <a:miter lim="800000"/>
            <a:headEnd/>
            <a:tailEnd/>
          </a:ln>
        </p:spPr>
        <p:txBody>
          <a:bodyPr>
            <a:spAutoFit/>
          </a:bodyPr>
          <a:lstStyle/>
          <a:p>
            <a:pPr>
              <a:spcBef>
                <a:spcPct val="50000"/>
              </a:spcBef>
            </a:pPr>
            <a:r>
              <a:rPr lang="sr-Latn-CS" sz="1400" b="1">
                <a:solidFill>
                  <a:schemeClr val="hlink"/>
                </a:solidFill>
              </a:rPr>
              <a:t>Saint Gallen je poznat po Abey library of Saint Gallen koja ima 160 000 knjiga od kojih su 2100 knjige napisane rukom. Biblioteka je pod zaštitom UNESCO-a.</a:t>
            </a:r>
            <a:endParaRPr lang="en-US" sz="1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4"/>
          <p:cNvSpPr txBox="1">
            <a:spLocks noChangeArrowheads="1"/>
          </p:cNvSpPr>
          <p:nvPr/>
        </p:nvSpPr>
        <p:spPr bwMode="auto">
          <a:xfrm>
            <a:off x="533400" y="0"/>
            <a:ext cx="7620000" cy="366713"/>
          </a:xfrm>
          <a:prstGeom prst="rect">
            <a:avLst/>
          </a:prstGeom>
          <a:noFill/>
          <a:ln w="9525">
            <a:noFill/>
            <a:miter lim="800000"/>
            <a:headEnd/>
            <a:tailEnd/>
          </a:ln>
        </p:spPr>
        <p:txBody>
          <a:bodyPr>
            <a:spAutoFit/>
          </a:bodyPr>
          <a:lstStyle/>
          <a:p>
            <a:pPr>
              <a:spcBef>
                <a:spcPct val="50000"/>
              </a:spcBef>
            </a:pPr>
            <a:r>
              <a:rPr lang="en-US" b="1">
                <a:solidFill>
                  <a:srgbClr val="990033"/>
                </a:solidFill>
              </a:rPr>
              <a:t>     </a:t>
            </a:r>
            <a:r>
              <a:rPr lang="sr-Latn-CS" b="1">
                <a:solidFill>
                  <a:srgbClr val="990033"/>
                </a:solidFill>
              </a:rPr>
              <a:t>Izložba </a:t>
            </a:r>
            <a:r>
              <a:rPr lang="en-US" b="1">
                <a:solidFill>
                  <a:srgbClr val="990033"/>
                </a:solidFill>
              </a:rPr>
              <a:t>“</a:t>
            </a:r>
            <a:r>
              <a:rPr lang="sr-Latn-CS" b="1">
                <a:solidFill>
                  <a:srgbClr val="990033"/>
                </a:solidFill>
              </a:rPr>
              <a:t>Albert i Mileva Ajnštajn u prostor-vremenu</a:t>
            </a:r>
            <a:r>
              <a:rPr lang="en-US" b="1">
                <a:solidFill>
                  <a:srgbClr val="990033"/>
                </a:solidFill>
              </a:rPr>
              <a:t>”</a:t>
            </a:r>
            <a:r>
              <a:rPr lang="sr-Latn-CS" b="1">
                <a:solidFill>
                  <a:srgbClr val="990033"/>
                </a:solidFill>
              </a:rPr>
              <a:t> u Srbiji </a:t>
            </a:r>
            <a:endParaRPr lang="en-US" b="1">
              <a:solidFill>
                <a:srgbClr val="990033"/>
              </a:solidFill>
            </a:endParaRPr>
          </a:p>
        </p:txBody>
      </p:sp>
      <p:pic>
        <p:nvPicPr>
          <p:cNvPr id="2052" name="Picture 5" descr="Openin gnt"/>
          <p:cNvPicPr>
            <a:picLocks noChangeAspect="1" noChangeArrowheads="1"/>
          </p:cNvPicPr>
          <p:nvPr/>
        </p:nvPicPr>
        <p:blipFill>
          <a:blip r:embed="rId3"/>
          <a:srcRect/>
          <a:stretch>
            <a:fillRect/>
          </a:stretch>
        </p:blipFill>
        <p:spPr bwMode="auto">
          <a:xfrm>
            <a:off x="381000" y="304800"/>
            <a:ext cx="3429000" cy="2532063"/>
          </a:xfrm>
          <a:prstGeom prst="rect">
            <a:avLst/>
          </a:prstGeom>
          <a:noFill/>
          <a:ln w="9525">
            <a:noFill/>
            <a:miter lim="800000"/>
            <a:headEnd/>
            <a:tailEnd/>
          </a:ln>
        </p:spPr>
      </p:pic>
      <p:pic>
        <p:nvPicPr>
          <p:cNvPr id="2053" name="Picture 6" descr="DSCF3360"/>
          <p:cNvPicPr>
            <a:picLocks noChangeAspect="1" noChangeArrowheads="1"/>
          </p:cNvPicPr>
          <p:nvPr/>
        </p:nvPicPr>
        <p:blipFill>
          <a:blip r:embed="rId4" cstate="print"/>
          <a:srcRect/>
          <a:stretch>
            <a:fillRect/>
          </a:stretch>
        </p:blipFill>
        <p:spPr bwMode="auto">
          <a:xfrm>
            <a:off x="4953000" y="304800"/>
            <a:ext cx="3352800" cy="2514600"/>
          </a:xfrm>
          <a:prstGeom prst="rect">
            <a:avLst/>
          </a:prstGeom>
          <a:noFill/>
          <a:ln w="9525">
            <a:noFill/>
            <a:miter lim="800000"/>
            <a:headEnd/>
            <a:tailEnd/>
          </a:ln>
        </p:spPr>
      </p:pic>
      <p:graphicFrame>
        <p:nvGraphicFramePr>
          <p:cNvPr id="2050" name="Object 7"/>
          <p:cNvGraphicFramePr>
            <a:graphicFrameLocks noChangeAspect="1"/>
          </p:cNvGraphicFramePr>
          <p:nvPr/>
        </p:nvGraphicFramePr>
        <p:xfrm>
          <a:off x="304800" y="3429000"/>
          <a:ext cx="2101850" cy="2971800"/>
        </p:xfrm>
        <a:graphic>
          <a:graphicData uri="http://schemas.openxmlformats.org/presentationml/2006/ole">
            <p:oleObj spid="_x0000_s2050" name="Acrobat Document" r:id="rId5" imgW="11130120" imgH="15743520" progId="AcroExch.Document.7">
              <p:embed/>
            </p:oleObj>
          </a:graphicData>
        </a:graphic>
      </p:graphicFrame>
      <p:sp>
        <p:nvSpPr>
          <p:cNvPr id="2054" name="Text Box 8"/>
          <p:cNvSpPr txBox="1">
            <a:spLocks noChangeArrowheads="1"/>
          </p:cNvSpPr>
          <p:nvPr/>
        </p:nvSpPr>
        <p:spPr bwMode="auto">
          <a:xfrm>
            <a:off x="304800" y="2895600"/>
            <a:ext cx="4038600" cy="517525"/>
          </a:xfrm>
          <a:prstGeom prst="rect">
            <a:avLst/>
          </a:prstGeom>
          <a:noFill/>
          <a:ln w="9525">
            <a:noFill/>
            <a:miter lim="800000"/>
            <a:headEnd/>
            <a:tailEnd/>
          </a:ln>
        </p:spPr>
        <p:txBody>
          <a:bodyPr>
            <a:spAutoFit/>
          </a:bodyPr>
          <a:lstStyle/>
          <a:p>
            <a:pPr>
              <a:spcBef>
                <a:spcPct val="50000"/>
              </a:spcBef>
            </a:pPr>
            <a:r>
              <a:rPr lang="en-US" sz="1400" b="1"/>
              <a:t>Galerija Srpske akademije nauka i umetnosti, Beograd, novembar 2005.  </a:t>
            </a:r>
          </a:p>
        </p:txBody>
      </p:sp>
      <p:sp>
        <p:nvSpPr>
          <p:cNvPr id="2055" name="Text Box 9"/>
          <p:cNvSpPr txBox="1">
            <a:spLocks noChangeArrowheads="1"/>
          </p:cNvSpPr>
          <p:nvPr/>
        </p:nvSpPr>
        <p:spPr bwMode="auto">
          <a:xfrm>
            <a:off x="4648200" y="2895600"/>
            <a:ext cx="4267200" cy="304800"/>
          </a:xfrm>
          <a:prstGeom prst="rect">
            <a:avLst/>
          </a:prstGeom>
          <a:noFill/>
          <a:ln w="9525">
            <a:noFill/>
            <a:miter lim="800000"/>
            <a:headEnd/>
            <a:tailEnd/>
          </a:ln>
        </p:spPr>
        <p:txBody>
          <a:bodyPr>
            <a:spAutoFit/>
          </a:bodyPr>
          <a:lstStyle/>
          <a:p>
            <a:pPr>
              <a:spcBef>
                <a:spcPct val="50000"/>
              </a:spcBef>
            </a:pPr>
            <a:r>
              <a:rPr lang="en-US" sz="1400" b="1"/>
              <a:t>Muzej Vojvodine, Novi Sad, decembar 2005</a:t>
            </a:r>
          </a:p>
        </p:txBody>
      </p:sp>
      <p:pic>
        <p:nvPicPr>
          <p:cNvPr id="2056" name="Picture 10"/>
          <p:cNvPicPr>
            <a:picLocks noChangeAspect="1" noChangeArrowheads="1"/>
          </p:cNvPicPr>
          <p:nvPr/>
        </p:nvPicPr>
        <p:blipFill>
          <a:blip r:embed="rId6"/>
          <a:srcRect/>
          <a:stretch>
            <a:fillRect/>
          </a:stretch>
        </p:blipFill>
        <p:spPr bwMode="auto">
          <a:xfrm>
            <a:off x="2667000" y="3276600"/>
            <a:ext cx="2647950" cy="3016250"/>
          </a:xfrm>
          <a:prstGeom prst="rect">
            <a:avLst/>
          </a:prstGeom>
          <a:noFill/>
          <a:ln w="9525">
            <a:noFill/>
            <a:miter lim="800000"/>
            <a:headEnd/>
            <a:tailEnd/>
          </a:ln>
        </p:spPr>
      </p:pic>
      <p:sp>
        <p:nvSpPr>
          <p:cNvPr id="2057" name="Text Box 12"/>
          <p:cNvSpPr txBox="1">
            <a:spLocks noChangeArrowheads="1"/>
          </p:cNvSpPr>
          <p:nvPr/>
        </p:nvSpPr>
        <p:spPr bwMode="auto">
          <a:xfrm>
            <a:off x="2895600" y="6400800"/>
            <a:ext cx="3352800" cy="274638"/>
          </a:xfrm>
          <a:prstGeom prst="rect">
            <a:avLst/>
          </a:prstGeom>
          <a:noFill/>
          <a:ln w="9525">
            <a:noFill/>
            <a:miter lim="800000"/>
            <a:headEnd/>
            <a:tailEnd/>
          </a:ln>
        </p:spPr>
        <p:txBody>
          <a:bodyPr>
            <a:spAutoFit/>
          </a:bodyPr>
          <a:lstStyle/>
          <a:p>
            <a:pPr>
              <a:spcBef>
                <a:spcPct val="50000"/>
              </a:spcBef>
            </a:pPr>
            <a:r>
              <a:rPr lang="sr-Latn-CS" sz="1200" b="1">
                <a:solidFill>
                  <a:srgbClr val="FF0066"/>
                </a:solidFill>
              </a:rPr>
              <a:t>Narodni muzej, Šabac, sept. 2009.</a:t>
            </a:r>
            <a:endParaRPr lang="en-US" sz="1200"/>
          </a:p>
        </p:txBody>
      </p:sp>
      <p:sp>
        <p:nvSpPr>
          <p:cNvPr id="2058" name="Text Box 13"/>
          <p:cNvSpPr txBox="1">
            <a:spLocks noChangeArrowheads="1"/>
          </p:cNvSpPr>
          <p:nvPr/>
        </p:nvSpPr>
        <p:spPr bwMode="auto">
          <a:xfrm>
            <a:off x="5715000" y="6400800"/>
            <a:ext cx="3429000" cy="274638"/>
          </a:xfrm>
          <a:prstGeom prst="rect">
            <a:avLst/>
          </a:prstGeom>
          <a:noFill/>
          <a:ln w="9525">
            <a:noFill/>
            <a:miter lim="800000"/>
            <a:headEnd/>
            <a:tailEnd/>
          </a:ln>
        </p:spPr>
        <p:txBody>
          <a:bodyPr>
            <a:spAutoFit/>
          </a:bodyPr>
          <a:lstStyle/>
          <a:p>
            <a:pPr>
              <a:spcBef>
                <a:spcPct val="50000"/>
              </a:spcBef>
            </a:pPr>
            <a:r>
              <a:rPr lang="sr-Latn-CS" sz="1200" b="1">
                <a:solidFill>
                  <a:srgbClr val="0033CC"/>
                </a:solidFill>
              </a:rPr>
              <a:t>Narodni muzej, Kruševac, okt. 2009 </a:t>
            </a:r>
            <a:endParaRPr lang="en-US" sz="1200" b="1">
              <a:solidFill>
                <a:srgbClr val="0033CC"/>
              </a:solidFill>
            </a:endParaRPr>
          </a:p>
        </p:txBody>
      </p:sp>
      <p:pic>
        <p:nvPicPr>
          <p:cNvPr id="2059" name="Picture 14" descr="DSCF6894"/>
          <p:cNvPicPr>
            <a:picLocks noChangeAspect="1" noChangeArrowheads="1"/>
          </p:cNvPicPr>
          <p:nvPr/>
        </p:nvPicPr>
        <p:blipFill>
          <a:blip r:embed="rId7"/>
          <a:srcRect/>
          <a:stretch>
            <a:fillRect/>
          </a:stretch>
        </p:blipFill>
        <p:spPr bwMode="auto">
          <a:xfrm>
            <a:off x="5410200" y="3448050"/>
            <a:ext cx="3581400" cy="268605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G_1122"/>
          <p:cNvPicPr>
            <a:picLocks noChangeAspect="1" noChangeArrowheads="1"/>
          </p:cNvPicPr>
          <p:nvPr/>
        </p:nvPicPr>
        <p:blipFill>
          <a:blip r:embed="rId2"/>
          <a:srcRect/>
          <a:stretch>
            <a:fillRect/>
          </a:stretch>
        </p:blipFill>
        <p:spPr bwMode="auto">
          <a:xfrm>
            <a:off x="457200" y="152400"/>
            <a:ext cx="4572000" cy="3043238"/>
          </a:xfrm>
          <a:prstGeom prst="rect">
            <a:avLst/>
          </a:prstGeom>
          <a:noFill/>
          <a:ln w="9525">
            <a:noFill/>
            <a:miter lim="800000"/>
            <a:headEnd/>
            <a:tailEnd/>
          </a:ln>
        </p:spPr>
      </p:pic>
      <p:sp>
        <p:nvSpPr>
          <p:cNvPr id="14339" name="Text Box 3"/>
          <p:cNvSpPr txBox="1">
            <a:spLocks noChangeArrowheads="1"/>
          </p:cNvSpPr>
          <p:nvPr/>
        </p:nvSpPr>
        <p:spPr bwMode="auto">
          <a:xfrm>
            <a:off x="5410200" y="304800"/>
            <a:ext cx="2971800" cy="1465263"/>
          </a:xfrm>
          <a:prstGeom prst="rect">
            <a:avLst/>
          </a:prstGeom>
          <a:noFill/>
          <a:ln w="9525">
            <a:noFill/>
            <a:miter lim="800000"/>
            <a:headEnd/>
            <a:tailEnd/>
          </a:ln>
        </p:spPr>
        <p:txBody>
          <a:bodyPr>
            <a:spAutoFit/>
          </a:bodyPr>
          <a:lstStyle/>
          <a:p>
            <a:pPr>
              <a:spcBef>
                <a:spcPct val="50000"/>
              </a:spcBef>
            </a:pPr>
            <a:r>
              <a:rPr lang="sr-Latn-CS" dirty="0">
                <a:solidFill>
                  <a:srgbClr val="006666"/>
                </a:solidFill>
              </a:rPr>
              <a:t>Izložba u Šapcu je održana u zgradi u kojoj je bila </a:t>
            </a:r>
            <a:r>
              <a:rPr lang="sr-Latn-CS" dirty="0" smtClean="0">
                <a:solidFill>
                  <a:srgbClr val="006666"/>
                </a:solidFill>
              </a:rPr>
              <a:t>Gimnazija </a:t>
            </a:r>
            <a:r>
              <a:rPr lang="sr-Latn-CS" dirty="0">
                <a:solidFill>
                  <a:srgbClr val="006666"/>
                </a:solidFill>
              </a:rPr>
              <a:t>u vreme kada je Mileva Marić bila učenica </a:t>
            </a:r>
            <a:r>
              <a:rPr lang="sr-Latn-CS" dirty="0" smtClean="0">
                <a:solidFill>
                  <a:srgbClr val="006666"/>
                </a:solidFill>
              </a:rPr>
              <a:t>Šabačke </a:t>
            </a:r>
            <a:r>
              <a:rPr lang="sr-Latn-CS" dirty="0" smtClean="0">
                <a:solidFill>
                  <a:srgbClr val="006666"/>
                </a:solidFill>
              </a:rPr>
              <a:t>g</a:t>
            </a:r>
            <a:r>
              <a:rPr lang="sr-Latn-CS" dirty="0" smtClean="0">
                <a:solidFill>
                  <a:srgbClr val="006666"/>
                </a:solidFill>
              </a:rPr>
              <a:t>imnazije</a:t>
            </a:r>
            <a:r>
              <a:rPr lang="sr-Latn-CS" dirty="0">
                <a:solidFill>
                  <a:srgbClr val="006666"/>
                </a:solidFill>
              </a:rPr>
              <a:t>.</a:t>
            </a:r>
            <a:endParaRPr lang="en-US" dirty="0">
              <a:solidFill>
                <a:srgbClr val="006666"/>
              </a:solidFill>
            </a:endParaRPr>
          </a:p>
        </p:txBody>
      </p:sp>
      <p:pic>
        <p:nvPicPr>
          <p:cNvPr id="14340" name="Picture 4" descr="DSCF7059"/>
          <p:cNvPicPr>
            <a:picLocks noChangeAspect="1" noChangeArrowheads="1"/>
          </p:cNvPicPr>
          <p:nvPr/>
        </p:nvPicPr>
        <p:blipFill>
          <a:blip r:embed="rId3"/>
          <a:srcRect/>
          <a:stretch>
            <a:fillRect/>
          </a:stretch>
        </p:blipFill>
        <p:spPr bwMode="auto">
          <a:xfrm>
            <a:off x="4495800" y="3352800"/>
            <a:ext cx="4419600" cy="3314700"/>
          </a:xfrm>
          <a:prstGeom prst="rect">
            <a:avLst/>
          </a:prstGeom>
          <a:noFill/>
          <a:ln w="9525">
            <a:noFill/>
            <a:miter lim="800000"/>
            <a:headEnd/>
            <a:tailEnd/>
          </a:ln>
        </p:spPr>
      </p:pic>
      <p:sp>
        <p:nvSpPr>
          <p:cNvPr id="14341" name="Text Box 5"/>
          <p:cNvSpPr txBox="1">
            <a:spLocks noChangeArrowheads="1"/>
          </p:cNvSpPr>
          <p:nvPr/>
        </p:nvSpPr>
        <p:spPr bwMode="auto">
          <a:xfrm>
            <a:off x="685800" y="5715000"/>
            <a:ext cx="3124200" cy="641350"/>
          </a:xfrm>
          <a:prstGeom prst="rect">
            <a:avLst/>
          </a:prstGeom>
          <a:noFill/>
          <a:ln w="9525">
            <a:noFill/>
            <a:miter lim="800000"/>
            <a:headEnd/>
            <a:tailEnd/>
          </a:ln>
        </p:spPr>
        <p:txBody>
          <a:bodyPr>
            <a:spAutoFit/>
          </a:bodyPr>
          <a:lstStyle/>
          <a:p>
            <a:pPr>
              <a:spcBef>
                <a:spcPct val="50000"/>
              </a:spcBef>
            </a:pPr>
            <a:r>
              <a:rPr lang="sr-Latn-CS">
                <a:solidFill>
                  <a:srgbClr val="CC0000"/>
                </a:solidFill>
              </a:rPr>
              <a:t>Gradska biblioteka, Pančevo, novembar 2009</a:t>
            </a:r>
            <a:endParaRPr lang="en-US">
              <a:solidFill>
                <a:srgbClr val="CC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descr="Photoeffect.jpg"/>
          <p:cNvPicPr>
            <a:picLocks noChangeAspect="1"/>
          </p:cNvPicPr>
          <p:nvPr/>
        </p:nvPicPr>
        <p:blipFill>
          <a:blip r:embed="rId2"/>
          <a:srcRect/>
          <a:stretch>
            <a:fillRect/>
          </a:stretch>
        </p:blipFill>
        <p:spPr bwMode="auto">
          <a:xfrm>
            <a:off x="6553200" y="152400"/>
            <a:ext cx="2420938" cy="3429000"/>
          </a:xfrm>
          <a:prstGeom prst="rect">
            <a:avLst/>
          </a:prstGeom>
          <a:noFill/>
          <a:ln w="9525">
            <a:noFill/>
            <a:miter lim="800000"/>
            <a:headEnd/>
            <a:tailEnd/>
          </a:ln>
        </p:spPr>
      </p:pic>
      <p:pic>
        <p:nvPicPr>
          <p:cNvPr id="15363" name="Picture 2" descr="IMG_1766.jpg"/>
          <p:cNvPicPr>
            <a:picLocks noChangeAspect="1"/>
          </p:cNvPicPr>
          <p:nvPr/>
        </p:nvPicPr>
        <p:blipFill>
          <a:blip r:embed="rId3"/>
          <a:srcRect/>
          <a:stretch>
            <a:fillRect/>
          </a:stretch>
        </p:blipFill>
        <p:spPr bwMode="auto">
          <a:xfrm>
            <a:off x="381000" y="304800"/>
            <a:ext cx="3683000" cy="2762250"/>
          </a:xfrm>
          <a:prstGeom prst="rect">
            <a:avLst/>
          </a:prstGeom>
          <a:noFill/>
          <a:ln w="9525">
            <a:noFill/>
            <a:miter lim="800000"/>
            <a:headEnd/>
            <a:tailEnd/>
          </a:ln>
        </p:spPr>
      </p:pic>
      <p:pic>
        <p:nvPicPr>
          <p:cNvPr id="15364" name="Picture 3" descr="IMG_1769.jpg"/>
          <p:cNvPicPr>
            <a:picLocks noChangeAspect="1"/>
          </p:cNvPicPr>
          <p:nvPr/>
        </p:nvPicPr>
        <p:blipFill>
          <a:blip r:embed="rId4"/>
          <a:srcRect/>
          <a:stretch>
            <a:fillRect/>
          </a:stretch>
        </p:blipFill>
        <p:spPr bwMode="auto">
          <a:xfrm>
            <a:off x="152400" y="3429000"/>
            <a:ext cx="3962400" cy="2971800"/>
          </a:xfrm>
          <a:prstGeom prst="rect">
            <a:avLst/>
          </a:prstGeom>
          <a:noFill/>
          <a:ln w="9525">
            <a:noFill/>
            <a:miter lim="800000"/>
            <a:headEnd/>
            <a:tailEnd/>
          </a:ln>
        </p:spPr>
      </p:pic>
      <p:sp>
        <p:nvSpPr>
          <p:cNvPr id="15365" name="TextBox 4"/>
          <p:cNvSpPr txBox="1">
            <a:spLocks noChangeArrowheads="1"/>
          </p:cNvSpPr>
          <p:nvPr/>
        </p:nvSpPr>
        <p:spPr bwMode="auto">
          <a:xfrm>
            <a:off x="4267200" y="1066800"/>
            <a:ext cx="1905000" cy="923925"/>
          </a:xfrm>
          <a:prstGeom prst="rect">
            <a:avLst/>
          </a:prstGeom>
          <a:noFill/>
          <a:ln w="9525">
            <a:noFill/>
            <a:miter lim="800000"/>
            <a:headEnd/>
            <a:tailEnd/>
          </a:ln>
        </p:spPr>
        <p:txBody>
          <a:bodyPr>
            <a:spAutoFit/>
          </a:bodyPr>
          <a:lstStyle/>
          <a:p>
            <a:r>
              <a:rPr lang="en-US" b="1">
                <a:solidFill>
                  <a:srgbClr val="CC3300"/>
                </a:solidFill>
              </a:rPr>
              <a:t>Narodni muzej, Kikinda, </a:t>
            </a:r>
          </a:p>
          <a:p>
            <a:r>
              <a:rPr lang="en-US" b="1">
                <a:solidFill>
                  <a:srgbClr val="CC3300"/>
                </a:solidFill>
              </a:rPr>
              <a:t>januar 2010 </a:t>
            </a:r>
          </a:p>
        </p:txBody>
      </p:sp>
      <p:pic>
        <p:nvPicPr>
          <p:cNvPr id="15366" name="Picture 5" descr="IMG_1724.jpg"/>
          <p:cNvPicPr>
            <a:picLocks noChangeAspect="1"/>
          </p:cNvPicPr>
          <p:nvPr/>
        </p:nvPicPr>
        <p:blipFill>
          <a:blip r:embed="rId5"/>
          <a:srcRect/>
          <a:stretch>
            <a:fillRect/>
          </a:stretch>
        </p:blipFill>
        <p:spPr bwMode="auto">
          <a:xfrm>
            <a:off x="4648200" y="3733800"/>
            <a:ext cx="3937000" cy="295275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7800" y="685800"/>
            <a:ext cx="3276600" cy="646331"/>
          </a:xfrm>
          <a:prstGeom prst="rect">
            <a:avLst/>
          </a:prstGeom>
          <a:noFill/>
        </p:spPr>
        <p:txBody>
          <a:bodyPr wrap="square" rtlCol="0">
            <a:spAutoFit/>
          </a:bodyPr>
          <a:lstStyle/>
          <a:p>
            <a:pPr algn="ctr">
              <a:spcBef>
                <a:spcPct val="50000"/>
              </a:spcBef>
            </a:pPr>
            <a:r>
              <a:rPr lang="en-US" b="1" i="1" dirty="0" err="1" smtClean="0">
                <a:solidFill>
                  <a:srgbClr val="0033CC"/>
                </a:solidFill>
              </a:rPr>
              <a:t>Istorijski</a:t>
            </a:r>
            <a:r>
              <a:rPr lang="en-US" b="1" i="1" dirty="0" smtClean="0">
                <a:solidFill>
                  <a:srgbClr val="0033CC"/>
                </a:solidFill>
              </a:rPr>
              <a:t> </a:t>
            </a:r>
            <a:r>
              <a:rPr lang="en-US" b="1" i="1" dirty="0" err="1" smtClean="0">
                <a:solidFill>
                  <a:srgbClr val="0033CC"/>
                </a:solidFill>
              </a:rPr>
              <a:t>arhiv</a:t>
            </a:r>
            <a:r>
              <a:rPr lang="sr-Latn-CS" b="1" i="1" dirty="0" smtClean="0">
                <a:solidFill>
                  <a:srgbClr val="0033CC"/>
                </a:solidFill>
              </a:rPr>
              <a:t>, </a:t>
            </a:r>
            <a:r>
              <a:rPr lang="en-US" b="1" i="1" dirty="0" err="1" smtClean="0">
                <a:solidFill>
                  <a:srgbClr val="0033CC"/>
                </a:solidFill>
              </a:rPr>
              <a:t>Zrenjanin</a:t>
            </a:r>
            <a:r>
              <a:rPr lang="sr-Latn-CS" b="1" i="1" dirty="0" smtClean="0">
                <a:solidFill>
                  <a:srgbClr val="0033CC"/>
                </a:solidFill>
              </a:rPr>
              <a:t>,  </a:t>
            </a:r>
            <a:r>
              <a:rPr lang="en-US" b="1" i="1" dirty="0" smtClean="0">
                <a:solidFill>
                  <a:srgbClr val="0033CC"/>
                </a:solidFill>
              </a:rPr>
              <a:t>13 </a:t>
            </a:r>
            <a:r>
              <a:rPr lang="en-US" b="1" i="1" dirty="0" err="1" smtClean="0">
                <a:solidFill>
                  <a:srgbClr val="0033CC"/>
                </a:solidFill>
              </a:rPr>
              <a:t>maj</a:t>
            </a:r>
            <a:r>
              <a:rPr lang="en-US" b="1" i="1" dirty="0" smtClean="0">
                <a:solidFill>
                  <a:srgbClr val="0033CC"/>
                </a:solidFill>
              </a:rPr>
              <a:t> </a:t>
            </a:r>
            <a:r>
              <a:rPr lang="sr-Latn-CS" b="1" i="1" dirty="0" smtClean="0">
                <a:solidFill>
                  <a:srgbClr val="0033CC"/>
                </a:solidFill>
              </a:rPr>
              <a:t>20</a:t>
            </a:r>
            <a:r>
              <a:rPr lang="en-US" b="1" i="1" dirty="0" smtClean="0">
                <a:solidFill>
                  <a:srgbClr val="0033CC"/>
                </a:solidFill>
              </a:rPr>
              <a:t>10</a:t>
            </a:r>
            <a:r>
              <a:rPr lang="sr-Latn-CS" b="1" i="1" dirty="0" smtClean="0">
                <a:solidFill>
                  <a:srgbClr val="0033CC"/>
                </a:solidFill>
              </a:rPr>
              <a:t>.</a:t>
            </a:r>
            <a:endParaRPr lang="en-US" b="1" i="1" dirty="0">
              <a:solidFill>
                <a:srgbClr val="0033CC"/>
              </a:solidFill>
            </a:endParaRPr>
          </a:p>
        </p:txBody>
      </p:sp>
      <p:pic>
        <p:nvPicPr>
          <p:cNvPr id="5" name="Picture 4" descr="DSCF7534a.jpg"/>
          <p:cNvPicPr>
            <a:picLocks noChangeAspect="1"/>
          </p:cNvPicPr>
          <p:nvPr/>
        </p:nvPicPr>
        <p:blipFill>
          <a:blip r:embed="rId2" cstate="print"/>
          <a:stretch>
            <a:fillRect/>
          </a:stretch>
        </p:blipFill>
        <p:spPr>
          <a:xfrm>
            <a:off x="5105400" y="1447800"/>
            <a:ext cx="3715842" cy="3581400"/>
          </a:xfrm>
          <a:prstGeom prst="rect">
            <a:avLst/>
          </a:prstGeom>
        </p:spPr>
      </p:pic>
      <p:pic>
        <p:nvPicPr>
          <p:cNvPr id="6" name="Picture 5" descr="DSCF7537a.jpg"/>
          <p:cNvPicPr>
            <a:picLocks noChangeAspect="1"/>
          </p:cNvPicPr>
          <p:nvPr/>
        </p:nvPicPr>
        <p:blipFill>
          <a:blip r:embed="rId3" cstate="print"/>
          <a:stretch>
            <a:fillRect/>
          </a:stretch>
        </p:blipFill>
        <p:spPr>
          <a:xfrm>
            <a:off x="228600" y="304800"/>
            <a:ext cx="4439465" cy="3657600"/>
          </a:xfrm>
          <a:prstGeom prst="rect">
            <a:avLst/>
          </a:prstGeom>
        </p:spPr>
      </p:pic>
      <p:pic>
        <p:nvPicPr>
          <p:cNvPr id="7" name="Picture 6" descr="DSCF7569.JPG"/>
          <p:cNvPicPr>
            <a:picLocks noChangeAspect="1"/>
          </p:cNvPicPr>
          <p:nvPr/>
        </p:nvPicPr>
        <p:blipFill>
          <a:blip r:embed="rId4" cstate="print"/>
          <a:stretch>
            <a:fillRect/>
          </a:stretch>
        </p:blipFill>
        <p:spPr>
          <a:xfrm>
            <a:off x="685800" y="4267200"/>
            <a:ext cx="3276600" cy="2457450"/>
          </a:xfrm>
          <a:prstGeom prst="rect">
            <a:avLst/>
          </a:prstGeom>
        </p:spPr>
      </p:pic>
      <p:sp>
        <p:nvSpPr>
          <p:cNvPr id="8" name="TextBox 7"/>
          <p:cNvSpPr txBox="1"/>
          <p:nvPr/>
        </p:nvSpPr>
        <p:spPr>
          <a:xfrm>
            <a:off x="4953000" y="5486400"/>
            <a:ext cx="4038600" cy="923330"/>
          </a:xfrm>
          <a:prstGeom prst="rect">
            <a:avLst/>
          </a:prstGeom>
          <a:noFill/>
        </p:spPr>
        <p:txBody>
          <a:bodyPr wrap="square" rtlCol="0">
            <a:spAutoFit/>
          </a:bodyPr>
          <a:lstStyle/>
          <a:p>
            <a:r>
              <a:rPr lang="en-US" dirty="0" err="1" smtClean="0"/>
              <a:t>Direktorka</a:t>
            </a:r>
            <a:r>
              <a:rPr lang="en-US" dirty="0" smtClean="0"/>
              <a:t> </a:t>
            </a:r>
            <a:r>
              <a:rPr lang="en-US" dirty="0" err="1" smtClean="0"/>
              <a:t>istorijskog</a:t>
            </a:r>
            <a:r>
              <a:rPr lang="en-US" dirty="0" smtClean="0"/>
              <a:t> </a:t>
            </a:r>
            <a:r>
              <a:rPr lang="en-US" dirty="0" err="1" smtClean="0"/>
              <a:t>arhiva</a:t>
            </a:r>
            <a:r>
              <a:rPr lang="en-US" dirty="0" smtClean="0"/>
              <a:t> </a:t>
            </a:r>
            <a:r>
              <a:rPr lang="sr-Latn-CS" dirty="0" err="1" smtClean="0"/>
              <a:t>Z</a:t>
            </a:r>
            <a:r>
              <a:rPr lang="en-US" dirty="0" err="1" smtClean="0"/>
              <a:t>renjanin</a:t>
            </a:r>
            <a:r>
              <a:rPr lang="en-US" dirty="0" smtClean="0"/>
              <a:t> </a:t>
            </a:r>
            <a:r>
              <a:rPr lang="sr-Latn-CS" dirty="0" smtClean="0"/>
              <a:t>Nada Boros </a:t>
            </a:r>
            <a:r>
              <a:rPr lang="en-US" dirty="0" err="1" smtClean="0"/>
              <a:t>otvara</a:t>
            </a:r>
            <a:r>
              <a:rPr lang="en-US" dirty="0" smtClean="0"/>
              <a:t> </a:t>
            </a:r>
            <a:r>
              <a:rPr lang="en-US" dirty="0" err="1" smtClean="0"/>
              <a:t>izlo</a:t>
            </a:r>
            <a:r>
              <a:rPr lang="sr-Latn-CS" dirty="0" smtClean="0"/>
              <a:t>žbu “Albert i Mileva Ajnštajn u prostor-vremenu”.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SCF7532.JPG"/>
          <p:cNvPicPr>
            <a:picLocks noChangeAspect="1"/>
          </p:cNvPicPr>
          <p:nvPr/>
        </p:nvPicPr>
        <p:blipFill>
          <a:blip r:embed="rId2" cstate="print"/>
          <a:stretch>
            <a:fillRect/>
          </a:stretch>
        </p:blipFill>
        <p:spPr>
          <a:xfrm>
            <a:off x="5334000" y="838200"/>
            <a:ext cx="3657600" cy="2743200"/>
          </a:xfrm>
          <a:prstGeom prst="rect">
            <a:avLst/>
          </a:prstGeom>
        </p:spPr>
      </p:pic>
      <p:pic>
        <p:nvPicPr>
          <p:cNvPr id="4" name="Picture 3" descr="DSCF7549.JPG"/>
          <p:cNvPicPr>
            <a:picLocks noChangeAspect="1"/>
          </p:cNvPicPr>
          <p:nvPr/>
        </p:nvPicPr>
        <p:blipFill>
          <a:blip r:embed="rId3" cstate="print"/>
          <a:stretch>
            <a:fillRect/>
          </a:stretch>
        </p:blipFill>
        <p:spPr>
          <a:xfrm>
            <a:off x="6096000" y="4419600"/>
            <a:ext cx="2514600" cy="1885950"/>
          </a:xfrm>
          <a:prstGeom prst="rect">
            <a:avLst/>
          </a:prstGeom>
        </p:spPr>
      </p:pic>
      <p:pic>
        <p:nvPicPr>
          <p:cNvPr id="5" name="Picture 4" descr="DSCF7541.JPG"/>
          <p:cNvPicPr>
            <a:picLocks noChangeAspect="1"/>
          </p:cNvPicPr>
          <p:nvPr/>
        </p:nvPicPr>
        <p:blipFill>
          <a:blip r:embed="rId4" cstate="print"/>
          <a:stretch>
            <a:fillRect/>
          </a:stretch>
        </p:blipFill>
        <p:spPr>
          <a:xfrm>
            <a:off x="228600" y="304800"/>
            <a:ext cx="4673600" cy="3505200"/>
          </a:xfrm>
          <a:prstGeom prst="rect">
            <a:avLst/>
          </a:prstGeom>
        </p:spPr>
      </p:pic>
      <p:pic>
        <p:nvPicPr>
          <p:cNvPr id="6" name="Picture 5" descr="DSCF7529.JPG"/>
          <p:cNvPicPr>
            <a:picLocks noChangeAspect="1"/>
          </p:cNvPicPr>
          <p:nvPr/>
        </p:nvPicPr>
        <p:blipFill>
          <a:blip r:embed="rId5" cstate="print"/>
          <a:stretch>
            <a:fillRect/>
          </a:stretch>
        </p:blipFill>
        <p:spPr>
          <a:xfrm>
            <a:off x="685800" y="3962400"/>
            <a:ext cx="3581400" cy="26860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609600" y="0"/>
            <a:ext cx="8305800" cy="641350"/>
          </a:xfrm>
          <a:prstGeom prst="rect">
            <a:avLst/>
          </a:prstGeom>
          <a:noFill/>
          <a:ln w="9525">
            <a:noFill/>
            <a:miter lim="800000"/>
            <a:headEnd/>
            <a:tailEnd/>
          </a:ln>
        </p:spPr>
        <p:txBody>
          <a:bodyPr>
            <a:spAutoFit/>
          </a:bodyPr>
          <a:lstStyle/>
          <a:p>
            <a:pPr algn="ctr"/>
            <a:r>
              <a:rPr lang="sr-Latn-CS" b="1" i="1" dirty="0">
                <a:solidFill>
                  <a:srgbClr val="0033CC"/>
                </a:solidFill>
              </a:rPr>
              <a:t>O </a:t>
            </a:r>
            <a:r>
              <a:rPr lang="en-US" b="1" i="1" dirty="0">
                <a:solidFill>
                  <a:srgbClr val="0033CC"/>
                </a:solidFill>
              </a:rPr>
              <a:t> </a:t>
            </a:r>
            <a:r>
              <a:rPr lang="sr-Latn-CS" b="1" i="1" dirty="0">
                <a:solidFill>
                  <a:srgbClr val="0033CC"/>
                </a:solidFill>
              </a:rPr>
              <a:t>ZNAČAJU</a:t>
            </a:r>
            <a:r>
              <a:rPr lang="sr-Latn-CS" b="1" dirty="0">
                <a:solidFill>
                  <a:srgbClr val="CC0000"/>
                </a:solidFill>
              </a:rPr>
              <a:t>  PISAMA </a:t>
            </a:r>
            <a:r>
              <a:rPr lang="en-US" b="1" dirty="0">
                <a:solidFill>
                  <a:srgbClr val="CC0000"/>
                </a:solidFill>
              </a:rPr>
              <a:t> </a:t>
            </a:r>
            <a:r>
              <a:rPr lang="sr-Latn-CS" b="1" dirty="0">
                <a:solidFill>
                  <a:srgbClr val="CC0000"/>
                </a:solidFill>
              </a:rPr>
              <a:t>LJUBAVI </a:t>
            </a:r>
            <a:r>
              <a:rPr lang="en-US" b="1" dirty="0">
                <a:solidFill>
                  <a:srgbClr val="CC0000"/>
                </a:solidFill>
              </a:rPr>
              <a:t> </a:t>
            </a:r>
            <a:r>
              <a:rPr lang="sr-Latn-CS" b="1" dirty="0">
                <a:solidFill>
                  <a:srgbClr val="CC0000"/>
                </a:solidFill>
              </a:rPr>
              <a:t>i NAUKE</a:t>
            </a:r>
            <a:endParaRPr lang="sr-Latn-CS" b="1" dirty="0">
              <a:solidFill>
                <a:srgbClr val="0033CC"/>
              </a:solidFill>
            </a:endParaRPr>
          </a:p>
          <a:p>
            <a:pPr algn="ctr"/>
            <a:r>
              <a:rPr lang="sr-Latn-CS" b="1" dirty="0">
                <a:solidFill>
                  <a:srgbClr val="0033CC"/>
                </a:solidFill>
              </a:rPr>
              <a:t>ALBERTA AJNŠTAJN i  MILEVE MARIĆ</a:t>
            </a:r>
            <a:endParaRPr lang="en-US" b="1" dirty="0">
              <a:solidFill>
                <a:srgbClr val="0033CC"/>
              </a:solidFill>
            </a:endParaRPr>
          </a:p>
        </p:txBody>
      </p:sp>
      <p:pic>
        <p:nvPicPr>
          <p:cNvPr id="16387" name="Picture 5" descr="AIM students"/>
          <p:cNvPicPr>
            <a:picLocks noChangeAspect="1" noChangeArrowheads="1"/>
          </p:cNvPicPr>
          <p:nvPr/>
        </p:nvPicPr>
        <p:blipFill>
          <a:blip r:embed="rId2"/>
          <a:srcRect/>
          <a:stretch>
            <a:fillRect/>
          </a:stretch>
        </p:blipFill>
        <p:spPr bwMode="auto">
          <a:xfrm>
            <a:off x="0" y="609600"/>
            <a:ext cx="3352800" cy="2509838"/>
          </a:xfrm>
          <a:prstGeom prst="rect">
            <a:avLst/>
          </a:prstGeom>
          <a:noFill/>
          <a:ln w="9525">
            <a:noFill/>
            <a:miter lim="800000"/>
            <a:headEnd/>
            <a:tailEnd/>
          </a:ln>
        </p:spPr>
      </p:pic>
      <p:sp>
        <p:nvSpPr>
          <p:cNvPr id="16388" name="Text Box 7"/>
          <p:cNvSpPr txBox="1">
            <a:spLocks noChangeArrowheads="1"/>
          </p:cNvSpPr>
          <p:nvPr/>
        </p:nvSpPr>
        <p:spPr bwMode="auto">
          <a:xfrm>
            <a:off x="4191000" y="838200"/>
            <a:ext cx="4953000" cy="1155700"/>
          </a:xfrm>
          <a:prstGeom prst="rect">
            <a:avLst/>
          </a:prstGeom>
          <a:noFill/>
          <a:ln w="9525">
            <a:noFill/>
            <a:miter lim="800000"/>
            <a:headEnd/>
            <a:tailEnd/>
          </a:ln>
        </p:spPr>
        <p:txBody>
          <a:bodyPr>
            <a:spAutoFit/>
          </a:bodyPr>
          <a:lstStyle/>
          <a:p>
            <a:pPr>
              <a:spcBef>
                <a:spcPct val="50000"/>
              </a:spcBef>
            </a:pPr>
            <a:r>
              <a:rPr lang="sr-Latn-CS" sz="1400" b="1">
                <a:solidFill>
                  <a:srgbClr val="FF0066"/>
                </a:solidFill>
              </a:rPr>
              <a:t>Dragoceno svedočanstvo o životu mladog Ajnštajna je njegova korespondencija sa Milevom Marić, iz vremena (1897-1903), kada su bili studenti na Ciriškoj politehnici i neposredno posle studija,  a pre nego sto su se venčali 1903 godine u Bernu.</a:t>
            </a:r>
            <a:endParaRPr lang="en-US" sz="1400" b="1">
              <a:solidFill>
                <a:srgbClr val="FF0066"/>
              </a:solidFill>
            </a:endParaRPr>
          </a:p>
        </p:txBody>
      </p:sp>
      <p:pic>
        <p:nvPicPr>
          <p:cNvPr id="16389" name="Picture 8" descr="Coll0"/>
          <p:cNvPicPr>
            <a:picLocks noChangeAspect="1" noChangeArrowheads="1"/>
          </p:cNvPicPr>
          <p:nvPr/>
        </p:nvPicPr>
        <p:blipFill>
          <a:blip r:embed="rId3"/>
          <a:srcRect/>
          <a:stretch>
            <a:fillRect/>
          </a:stretch>
        </p:blipFill>
        <p:spPr bwMode="auto">
          <a:xfrm>
            <a:off x="304800" y="3200400"/>
            <a:ext cx="2774950" cy="3505200"/>
          </a:xfrm>
          <a:prstGeom prst="rect">
            <a:avLst/>
          </a:prstGeom>
          <a:noFill/>
          <a:ln w="9525">
            <a:noFill/>
            <a:miter lim="800000"/>
            <a:headEnd/>
            <a:tailEnd/>
          </a:ln>
        </p:spPr>
      </p:pic>
      <p:pic>
        <p:nvPicPr>
          <p:cNvPr id="16390" name="Picture 9" descr="Love letters"/>
          <p:cNvPicPr>
            <a:picLocks noChangeAspect="1" noChangeArrowheads="1"/>
          </p:cNvPicPr>
          <p:nvPr/>
        </p:nvPicPr>
        <p:blipFill>
          <a:blip r:embed="rId4"/>
          <a:srcRect/>
          <a:stretch>
            <a:fillRect/>
          </a:stretch>
        </p:blipFill>
        <p:spPr bwMode="auto">
          <a:xfrm>
            <a:off x="6248400" y="3048000"/>
            <a:ext cx="2354263" cy="3505200"/>
          </a:xfrm>
          <a:prstGeom prst="rect">
            <a:avLst/>
          </a:prstGeom>
          <a:noFill/>
          <a:ln w="9525">
            <a:noFill/>
            <a:miter lim="800000"/>
            <a:headEnd/>
            <a:tailEnd/>
          </a:ln>
        </p:spPr>
      </p:pic>
      <p:sp>
        <p:nvSpPr>
          <p:cNvPr id="16391" name="Text Box 10"/>
          <p:cNvSpPr txBox="1">
            <a:spLocks noChangeArrowheads="1"/>
          </p:cNvSpPr>
          <p:nvPr/>
        </p:nvSpPr>
        <p:spPr bwMode="auto">
          <a:xfrm>
            <a:off x="3505200" y="2362200"/>
            <a:ext cx="3352800" cy="304800"/>
          </a:xfrm>
          <a:prstGeom prst="rect">
            <a:avLst/>
          </a:prstGeom>
          <a:noFill/>
          <a:ln w="9525">
            <a:noFill/>
            <a:miter lim="800000"/>
            <a:headEnd/>
            <a:tailEnd/>
          </a:ln>
        </p:spPr>
        <p:txBody>
          <a:bodyPr>
            <a:spAutoFit/>
          </a:bodyPr>
          <a:lstStyle/>
          <a:p>
            <a:pPr>
              <a:spcBef>
                <a:spcPct val="50000"/>
              </a:spcBef>
            </a:pPr>
            <a:r>
              <a:rPr lang="en-US" sz="1400" b="1">
                <a:solidFill>
                  <a:srgbClr val="0033CC"/>
                </a:solidFill>
              </a:rPr>
              <a:t>A</a:t>
            </a:r>
            <a:r>
              <a:rPr lang="sr-Latn-CS" sz="1400" b="1">
                <a:solidFill>
                  <a:srgbClr val="0033CC"/>
                </a:solidFill>
              </a:rPr>
              <a:t>A</a:t>
            </a:r>
            <a:r>
              <a:rPr lang="en-US" sz="1400" b="1">
                <a:solidFill>
                  <a:srgbClr val="0033CC"/>
                </a:solidFill>
              </a:rPr>
              <a:t> </a:t>
            </a:r>
            <a:r>
              <a:rPr lang="sr-Latn-CS" sz="1400" b="1">
                <a:solidFill>
                  <a:srgbClr val="0033CC"/>
                </a:solidFill>
              </a:rPr>
              <a:t>i</a:t>
            </a:r>
            <a:r>
              <a:rPr lang="en-US" sz="1400" b="1">
                <a:solidFill>
                  <a:srgbClr val="0033CC"/>
                </a:solidFill>
              </a:rPr>
              <a:t> MM</a:t>
            </a:r>
            <a:r>
              <a:rPr lang="sr-Latn-CS" sz="1400" b="1">
                <a:solidFill>
                  <a:srgbClr val="0033CC"/>
                </a:solidFill>
              </a:rPr>
              <a:t> kao studenti (oko 1896)</a:t>
            </a:r>
            <a:endParaRPr lang="en-US" sz="1400"/>
          </a:p>
        </p:txBody>
      </p:sp>
      <p:sp>
        <p:nvSpPr>
          <p:cNvPr id="16392" name="Text Box 11"/>
          <p:cNvSpPr txBox="1">
            <a:spLocks noChangeArrowheads="1"/>
          </p:cNvSpPr>
          <p:nvPr/>
        </p:nvSpPr>
        <p:spPr bwMode="auto">
          <a:xfrm>
            <a:off x="3276600" y="3505200"/>
            <a:ext cx="2743200" cy="1855788"/>
          </a:xfrm>
          <a:prstGeom prst="rect">
            <a:avLst/>
          </a:prstGeom>
          <a:noFill/>
          <a:ln w="9525">
            <a:noFill/>
            <a:miter lim="800000"/>
            <a:headEnd/>
            <a:tailEnd/>
          </a:ln>
        </p:spPr>
        <p:txBody>
          <a:bodyPr>
            <a:spAutoFit/>
          </a:bodyPr>
          <a:lstStyle/>
          <a:p>
            <a:pPr>
              <a:spcBef>
                <a:spcPct val="50000"/>
              </a:spcBef>
            </a:pPr>
            <a:r>
              <a:rPr lang="sr-Latn-CS" sz="1400" b="1">
                <a:solidFill>
                  <a:srgbClr val="0033CC"/>
                </a:solidFill>
              </a:rPr>
              <a:t>Korespondencija je objavljena tek 1987,  u okviru prvog toma Sabraniha dela Alberta Ajnštajn. Izazvala je veliko interesovanje u naučnoj i široj javnosti, pa je u SAD ubrzo objavljena u posebnoj knjizi pod nazivom «Love letters».</a:t>
            </a:r>
            <a:r>
              <a:rPr lang="sr-Latn-CS" b="1">
                <a:solidFill>
                  <a:srgbClr val="0033CC"/>
                </a:solidFill>
              </a:rPr>
              <a:t> </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457200" y="0"/>
            <a:ext cx="3200400" cy="1739900"/>
          </a:xfrm>
          <a:prstGeom prst="rect">
            <a:avLst/>
          </a:prstGeom>
          <a:noFill/>
          <a:ln w="9525">
            <a:noFill/>
            <a:miter lim="800000"/>
            <a:headEnd/>
            <a:tailEnd/>
          </a:ln>
        </p:spPr>
        <p:txBody>
          <a:bodyPr>
            <a:spAutoFit/>
          </a:bodyPr>
          <a:lstStyle/>
          <a:p>
            <a:pPr>
              <a:spcBef>
                <a:spcPct val="50000"/>
              </a:spcBef>
            </a:pPr>
            <a:r>
              <a:rPr lang="sr-Latn-CS" b="1">
                <a:solidFill>
                  <a:srgbClr val="0033CC"/>
                </a:solidFill>
              </a:rPr>
              <a:t>U Francuskoj je zbirka pisama objavljena 1993 pod nazivom «Les lettres d' amour et de science»,  što mnogo bolje odgovara njihovom sadržaju.</a:t>
            </a:r>
            <a:endParaRPr lang="en-US" b="1">
              <a:solidFill>
                <a:srgbClr val="0033CC"/>
              </a:solidFill>
            </a:endParaRPr>
          </a:p>
        </p:txBody>
      </p:sp>
      <p:pic>
        <p:nvPicPr>
          <p:cNvPr id="17411" name="Picture 5" descr="E6"/>
          <p:cNvPicPr>
            <a:picLocks noChangeAspect="1" noChangeArrowheads="1"/>
          </p:cNvPicPr>
          <p:nvPr/>
        </p:nvPicPr>
        <p:blipFill>
          <a:blip r:embed="rId2"/>
          <a:srcRect/>
          <a:stretch>
            <a:fillRect/>
          </a:stretch>
        </p:blipFill>
        <p:spPr bwMode="auto">
          <a:xfrm>
            <a:off x="206375" y="1828800"/>
            <a:ext cx="3313113" cy="5029200"/>
          </a:xfrm>
          <a:prstGeom prst="rect">
            <a:avLst/>
          </a:prstGeom>
          <a:noFill/>
          <a:ln w="9525">
            <a:noFill/>
            <a:miter lim="800000"/>
            <a:headEnd/>
            <a:tailEnd/>
          </a:ln>
        </p:spPr>
      </p:pic>
      <p:sp>
        <p:nvSpPr>
          <p:cNvPr id="17412" name="Text Box 6"/>
          <p:cNvSpPr txBox="1">
            <a:spLocks noChangeArrowheads="1"/>
          </p:cNvSpPr>
          <p:nvPr/>
        </p:nvSpPr>
        <p:spPr bwMode="auto">
          <a:xfrm>
            <a:off x="5029200" y="0"/>
            <a:ext cx="4114800" cy="1187450"/>
          </a:xfrm>
          <a:prstGeom prst="rect">
            <a:avLst/>
          </a:prstGeom>
          <a:noFill/>
          <a:ln w="9525">
            <a:noFill/>
            <a:miter lim="800000"/>
            <a:headEnd/>
            <a:tailEnd/>
          </a:ln>
        </p:spPr>
        <p:txBody>
          <a:bodyPr>
            <a:spAutoFit/>
          </a:bodyPr>
          <a:lstStyle/>
          <a:p>
            <a:pPr>
              <a:spcBef>
                <a:spcPct val="50000"/>
              </a:spcBef>
            </a:pPr>
            <a:r>
              <a:rPr lang="sr-Latn-CS" sz="2400" b="1">
                <a:solidFill>
                  <a:srgbClr val="0033CC"/>
                </a:solidFill>
              </a:rPr>
              <a:t>Na srpskom jeziku pisma je objavila Matica srpska 1998. </a:t>
            </a:r>
            <a:endParaRPr lang="en-US" sz="2400"/>
          </a:p>
        </p:txBody>
      </p:sp>
      <p:pic>
        <p:nvPicPr>
          <p:cNvPr id="17413" name="Picture 7" descr="MA10001"/>
          <p:cNvPicPr>
            <a:picLocks noChangeAspect="1" noChangeArrowheads="1"/>
          </p:cNvPicPr>
          <p:nvPr/>
        </p:nvPicPr>
        <p:blipFill>
          <a:blip r:embed="rId3"/>
          <a:srcRect/>
          <a:stretch>
            <a:fillRect/>
          </a:stretch>
        </p:blipFill>
        <p:spPr bwMode="auto">
          <a:xfrm>
            <a:off x="5184775" y="1600200"/>
            <a:ext cx="3468688" cy="52578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4"/>
          <p:cNvSpPr txBox="1">
            <a:spLocks noChangeArrowheads="1"/>
          </p:cNvSpPr>
          <p:nvPr/>
        </p:nvSpPr>
        <p:spPr bwMode="auto">
          <a:xfrm>
            <a:off x="0" y="457200"/>
            <a:ext cx="9144000" cy="3743325"/>
          </a:xfrm>
          <a:prstGeom prst="rect">
            <a:avLst/>
          </a:prstGeom>
          <a:noFill/>
          <a:ln w="9525">
            <a:noFill/>
            <a:miter lim="800000"/>
            <a:headEnd/>
            <a:tailEnd/>
          </a:ln>
        </p:spPr>
        <p:txBody>
          <a:bodyPr>
            <a:spAutoFit/>
          </a:bodyPr>
          <a:lstStyle/>
          <a:p>
            <a:pPr>
              <a:spcBef>
                <a:spcPct val="50000"/>
              </a:spcBef>
            </a:pPr>
            <a:r>
              <a:rPr lang="sr-Latn-CS" sz="2400" b="1">
                <a:solidFill>
                  <a:srgbClr val="990033"/>
                </a:solidFill>
              </a:rPr>
              <a:t>Poznata francuska fizičarka i esejista, Fransoaz Balibar, u predgovoru francuskom izdanju pisama  je napisala : «Ne bi trebalo da renome, da ne kažem mitska slava, jednog od protagonista ove razmene pisama, zaseni ono što mi se čini bitnim : otkriće jedne mlade žene koju su do sada istoričari nauke (sasvim prirodno!) sveli na svakodnevnog  pratioca i majku dece velikog čoveka. Mileva Marić se pojavljuje kroz svoja pisma, a još više kroz ono što sam Ajnštajn o njoj govori, kao jedna veoma neobična ličnost : slobodna, nezavisna, «meni jednaka», kaže Ajnštajn. ..</a:t>
            </a:r>
            <a:endParaRPr lang="en-US" sz="2400" b="1">
              <a:solidFill>
                <a:srgbClr val="990033"/>
              </a:solidFill>
            </a:endParaRPr>
          </a:p>
        </p:txBody>
      </p:sp>
      <p:sp>
        <p:nvSpPr>
          <p:cNvPr id="18435" name="Text Box 6"/>
          <p:cNvSpPr txBox="1">
            <a:spLocks noChangeArrowheads="1"/>
          </p:cNvSpPr>
          <p:nvPr/>
        </p:nvSpPr>
        <p:spPr bwMode="auto">
          <a:xfrm>
            <a:off x="0" y="4343400"/>
            <a:ext cx="9144000" cy="2282825"/>
          </a:xfrm>
          <a:prstGeom prst="rect">
            <a:avLst/>
          </a:prstGeom>
          <a:noFill/>
          <a:ln w="9525">
            <a:noFill/>
            <a:miter lim="800000"/>
            <a:headEnd/>
            <a:tailEnd/>
          </a:ln>
        </p:spPr>
        <p:txBody>
          <a:bodyPr>
            <a:spAutoFit/>
          </a:bodyPr>
          <a:lstStyle/>
          <a:p>
            <a:pPr>
              <a:spcBef>
                <a:spcPct val="50000"/>
              </a:spcBef>
            </a:pPr>
            <a:r>
              <a:rPr lang="sr-Latn-CS" sz="2400" b="1">
                <a:solidFill>
                  <a:srgbClr val="0033CC"/>
                </a:solidFill>
              </a:rPr>
              <a:t>Ova pisma nam otkrivaju  Ajnštajna koji pokušava na drugi način da živi odnos između žene i muškarca, obećavajući da nikada neće postati ličnost tipa «filistin», kako on više puta naziva ličnosti bez duha,  gluve za umetnost, književnost, nova saznanja. Izgleda da ga to  pitanje brine isto onoliko koliko i problemi fizike. </a:t>
            </a:r>
            <a:endParaRPr lang="en-US" sz="2400" b="1">
              <a:solidFill>
                <a:srgbClr val="0033CC"/>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Milan Po"/>
          <p:cNvPicPr>
            <a:picLocks noChangeAspect="1" noChangeArrowheads="1"/>
          </p:cNvPicPr>
          <p:nvPr/>
        </p:nvPicPr>
        <p:blipFill>
          <a:blip r:embed="rId2"/>
          <a:srcRect/>
          <a:stretch>
            <a:fillRect/>
          </a:stretch>
        </p:blipFill>
        <p:spPr bwMode="auto">
          <a:xfrm>
            <a:off x="192088" y="0"/>
            <a:ext cx="4379912" cy="6858000"/>
          </a:xfrm>
          <a:prstGeom prst="rect">
            <a:avLst/>
          </a:prstGeom>
          <a:noFill/>
          <a:ln w="9525">
            <a:noFill/>
            <a:miter lim="800000"/>
            <a:headEnd/>
            <a:tailEnd/>
          </a:ln>
        </p:spPr>
      </p:pic>
      <p:sp>
        <p:nvSpPr>
          <p:cNvPr id="19459" name="Text Box 5"/>
          <p:cNvSpPr txBox="1">
            <a:spLocks noChangeArrowheads="1"/>
          </p:cNvSpPr>
          <p:nvPr/>
        </p:nvSpPr>
        <p:spPr bwMode="auto">
          <a:xfrm>
            <a:off x="4953000" y="304800"/>
            <a:ext cx="4191000" cy="6299200"/>
          </a:xfrm>
          <a:prstGeom prst="rect">
            <a:avLst/>
          </a:prstGeom>
          <a:noFill/>
          <a:ln w="9525">
            <a:noFill/>
            <a:miter lim="800000"/>
            <a:headEnd/>
            <a:tailEnd/>
          </a:ln>
        </p:spPr>
        <p:txBody>
          <a:bodyPr>
            <a:spAutoFit/>
          </a:bodyPr>
          <a:lstStyle/>
          <a:p>
            <a:pPr>
              <a:spcBef>
                <a:spcPct val="50000"/>
              </a:spcBef>
            </a:pPr>
            <a:r>
              <a:rPr lang="sr-Latn-CS" sz="2400" b="1">
                <a:solidFill>
                  <a:srgbClr val="0033CC"/>
                </a:solidFill>
              </a:rPr>
              <a:t>Dragocenu dopunu pismima ljubavi i nauke predstavljaju i «Pisma Mileve i Alberta Ajnštajna Heleni Savić», koja je objavio Milan Popović (unuk Helene Savić), na srpskom i nemačkom (CID, Podgorica 1998), (Plato, Beograd, 2005) i na engleskom jeziku (John Hopkins, 2004). Osam  pisama iz ove zbirke je objavljeno ranije u pomenutom prvom tomu Sabranih dela Alberta Ajnštajn. </a:t>
            </a:r>
            <a:endParaRPr lang="en-US" sz="2400" b="1">
              <a:solidFill>
                <a:srgbClr val="0033CC"/>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MA10002"/>
          <p:cNvPicPr>
            <a:picLocks noChangeAspect="1" noChangeArrowheads="1"/>
          </p:cNvPicPr>
          <p:nvPr/>
        </p:nvPicPr>
        <p:blipFill>
          <a:blip r:embed="rId2"/>
          <a:srcRect/>
          <a:stretch>
            <a:fillRect/>
          </a:stretch>
        </p:blipFill>
        <p:spPr bwMode="auto">
          <a:xfrm>
            <a:off x="-31750" y="0"/>
            <a:ext cx="4675188" cy="6858000"/>
          </a:xfrm>
          <a:prstGeom prst="rect">
            <a:avLst/>
          </a:prstGeom>
          <a:noFill/>
          <a:ln w="9525">
            <a:noFill/>
            <a:miter lim="800000"/>
            <a:headEnd/>
            <a:tailEnd/>
          </a:ln>
        </p:spPr>
      </p:pic>
      <p:sp>
        <p:nvSpPr>
          <p:cNvPr id="20483" name="Text Box 6"/>
          <p:cNvSpPr txBox="1">
            <a:spLocks noChangeArrowheads="1"/>
          </p:cNvSpPr>
          <p:nvPr/>
        </p:nvSpPr>
        <p:spPr bwMode="auto">
          <a:xfrm>
            <a:off x="5105400" y="304800"/>
            <a:ext cx="3657600" cy="2677656"/>
          </a:xfrm>
          <a:prstGeom prst="rect">
            <a:avLst/>
          </a:prstGeom>
          <a:noFill/>
          <a:ln w="9525">
            <a:noFill/>
            <a:miter lim="800000"/>
            <a:headEnd/>
            <a:tailEnd/>
          </a:ln>
        </p:spPr>
        <p:txBody>
          <a:bodyPr>
            <a:spAutoFit/>
          </a:bodyPr>
          <a:lstStyle/>
          <a:p>
            <a:pPr>
              <a:spcBef>
                <a:spcPct val="50000"/>
              </a:spcBef>
            </a:pPr>
            <a:r>
              <a:rPr lang="sr-Latn-CS" sz="1200" b="1" dirty="0">
                <a:solidFill>
                  <a:srgbClr val="CC0000"/>
                </a:solidFill>
              </a:rPr>
              <a:t>U sklapanju mozaika o Albertu i Milevi Ajnštajn značajno je doprineo Djordje  Kristić više-decenijskim istraživanjima pisane i usmene dokumentacije u Novom Sadu, Beogradu, Zagrebu, Cirihu i drugim mestima. Hans Albert, sin Ajnštajnovih je posetio </a:t>
            </a:r>
            <a:r>
              <a:rPr lang="sr-Latn-CS" sz="1200" b="1" dirty="0" smtClean="0">
                <a:solidFill>
                  <a:srgbClr val="CC0000"/>
                </a:solidFill>
              </a:rPr>
              <a:t>Krstića </a:t>
            </a:r>
            <a:r>
              <a:rPr lang="sr-Latn-CS" sz="1200" b="1" dirty="0">
                <a:solidFill>
                  <a:srgbClr val="CC0000"/>
                </a:solidFill>
              </a:rPr>
              <a:t>u Ljubljani 1971. U knjizi «Mileva i Albert Ajnštajn, ljubav i zajednički naučni rad» (Matica Srpska, 2005),  (Akademska knjiga, 2007) Djordje Krstić je objedinio saznanja do kojih je došao.  Oktobra 2006 godine Krstić je poklonio Muzeju grada Novog Sada 30 pisama  Mileve  porodici Gajin u periodu 1935-1941. Ta korespondencija do sada nije objavljena. </a:t>
            </a:r>
            <a:endParaRPr lang="en-US" sz="1200" b="1" dirty="0">
              <a:solidFill>
                <a:srgbClr val="CC0000"/>
              </a:solidFill>
            </a:endParaRPr>
          </a:p>
        </p:txBody>
      </p:sp>
      <p:pic>
        <p:nvPicPr>
          <p:cNvPr id="20484" name="Picture 7" descr="Krstic 2"/>
          <p:cNvPicPr>
            <a:picLocks noChangeAspect="1" noChangeArrowheads="1"/>
          </p:cNvPicPr>
          <p:nvPr/>
        </p:nvPicPr>
        <p:blipFill>
          <a:blip r:embed="rId3"/>
          <a:srcRect/>
          <a:stretch>
            <a:fillRect/>
          </a:stretch>
        </p:blipFill>
        <p:spPr bwMode="auto">
          <a:xfrm>
            <a:off x="5334000" y="3216275"/>
            <a:ext cx="2913063" cy="364172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sr-Latn-CS" smtClean="0"/>
              <a:t>Prva biografija o Milevi Marić </a:t>
            </a:r>
            <a:endParaRPr lang="en-US" smtClean="0"/>
          </a:p>
        </p:txBody>
      </p:sp>
      <p:pic>
        <p:nvPicPr>
          <p:cNvPr id="21507" name="Picture 3" descr="Trbuhovic 1"/>
          <p:cNvPicPr>
            <a:picLocks noGrp="1" noChangeAspect="1" noChangeArrowheads="1"/>
          </p:cNvPicPr>
          <p:nvPr>
            <p:ph idx="1"/>
          </p:nvPr>
        </p:nvPicPr>
        <p:blipFill>
          <a:blip r:embed="rId3"/>
          <a:srcRect/>
          <a:stretch>
            <a:fillRect/>
          </a:stretch>
        </p:blipFill>
        <p:spPr>
          <a:xfrm>
            <a:off x="0" y="1828800"/>
            <a:ext cx="5334000" cy="4264025"/>
          </a:xfrm>
          <a:noFill/>
        </p:spPr>
      </p:pic>
      <p:pic>
        <p:nvPicPr>
          <p:cNvPr id="21508" name="Picture 4" descr="Trbuhovic 2 001"/>
          <p:cNvPicPr>
            <a:picLocks noChangeAspect="1" noChangeArrowheads="1"/>
          </p:cNvPicPr>
          <p:nvPr/>
        </p:nvPicPr>
        <p:blipFill>
          <a:blip r:embed="rId4"/>
          <a:srcRect/>
          <a:stretch>
            <a:fillRect/>
          </a:stretch>
        </p:blipFill>
        <p:spPr bwMode="auto">
          <a:xfrm>
            <a:off x="5562600" y="1447800"/>
            <a:ext cx="3386138" cy="518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019800" y="457200"/>
            <a:ext cx="2819400" cy="1066800"/>
          </a:xfrm>
        </p:spPr>
        <p:txBody>
          <a:bodyPr/>
          <a:lstStyle/>
          <a:p>
            <a:pPr eaLnBrk="1" hangingPunct="1"/>
            <a:r>
              <a:rPr lang="sr-Latn-CS" sz="1600" b="1" smtClean="0">
                <a:solidFill>
                  <a:srgbClr val="008080"/>
                </a:solidFill>
              </a:rPr>
              <a:t/>
            </a:r>
            <a:br>
              <a:rPr lang="sr-Latn-CS" sz="1600" b="1" smtClean="0">
                <a:solidFill>
                  <a:srgbClr val="008080"/>
                </a:solidFill>
              </a:rPr>
            </a:br>
            <a:endParaRPr lang="en-US" sz="4000" smtClean="0"/>
          </a:p>
        </p:txBody>
      </p:sp>
      <p:pic>
        <p:nvPicPr>
          <p:cNvPr id="22531" name="Picture 3" descr="Crtez M"/>
          <p:cNvPicPr>
            <a:picLocks noGrp="1" noChangeAspect="1" noChangeArrowheads="1"/>
          </p:cNvPicPr>
          <p:nvPr>
            <p:ph idx="1"/>
          </p:nvPr>
        </p:nvPicPr>
        <p:blipFill>
          <a:blip r:embed="rId3"/>
          <a:srcRect/>
          <a:stretch>
            <a:fillRect/>
          </a:stretch>
        </p:blipFill>
        <p:spPr>
          <a:xfrm>
            <a:off x="5699125" y="1600200"/>
            <a:ext cx="3148013" cy="4906963"/>
          </a:xfrm>
          <a:noFill/>
        </p:spPr>
      </p:pic>
      <p:sp>
        <p:nvSpPr>
          <p:cNvPr id="22532" name="Text Box 4"/>
          <p:cNvSpPr txBox="1">
            <a:spLocks noChangeArrowheads="1"/>
          </p:cNvSpPr>
          <p:nvPr/>
        </p:nvSpPr>
        <p:spPr bwMode="auto">
          <a:xfrm>
            <a:off x="5715000" y="457200"/>
            <a:ext cx="3429000" cy="641350"/>
          </a:xfrm>
          <a:prstGeom prst="rect">
            <a:avLst/>
          </a:prstGeom>
          <a:noFill/>
          <a:ln w="9525">
            <a:noFill/>
            <a:miter lim="800000"/>
            <a:headEnd/>
            <a:tailEnd/>
          </a:ln>
        </p:spPr>
        <p:txBody>
          <a:bodyPr>
            <a:spAutoFit/>
          </a:bodyPr>
          <a:lstStyle/>
          <a:p>
            <a:pPr>
              <a:spcBef>
                <a:spcPct val="50000"/>
              </a:spcBef>
            </a:pPr>
            <a:r>
              <a:rPr lang="sr-Latn-CS" b="1">
                <a:solidFill>
                  <a:srgbClr val="008080"/>
                </a:solidFill>
              </a:rPr>
              <a:t>Milevin crtež kada je bila učenica Šabačke gimnazije</a:t>
            </a:r>
            <a:endParaRPr lang="en-US" b="1">
              <a:solidFill>
                <a:srgbClr val="008080"/>
              </a:solidFill>
            </a:endParaRPr>
          </a:p>
        </p:txBody>
      </p:sp>
      <p:pic>
        <p:nvPicPr>
          <p:cNvPr id="22533" name="Picture 5" descr="MRM1899"/>
          <p:cNvPicPr>
            <a:picLocks noChangeAspect="1" noChangeArrowheads="1"/>
          </p:cNvPicPr>
          <p:nvPr/>
        </p:nvPicPr>
        <p:blipFill>
          <a:blip r:embed="rId4"/>
          <a:srcRect/>
          <a:stretch>
            <a:fillRect/>
          </a:stretch>
        </p:blipFill>
        <p:spPr bwMode="auto">
          <a:xfrm>
            <a:off x="228600" y="1219200"/>
            <a:ext cx="4597400" cy="5638800"/>
          </a:xfrm>
          <a:prstGeom prst="rect">
            <a:avLst/>
          </a:prstGeom>
          <a:noFill/>
          <a:ln w="9525">
            <a:noFill/>
            <a:miter lim="800000"/>
            <a:headEnd/>
            <a:tailEnd/>
          </a:ln>
        </p:spPr>
      </p:pic>
      <p:sp>
        <p:nvSpPr>
          <p:cNvPr id="22534" name="Text Box 6"/>
          <p:cNvSpPr txBox="1">
            <a:spLocks noChangeArrowheads="1"/>
          </p:cNvSpPr>
          <p:nvPr/>
        </p:nvSpPr>
        <p:spPr bwMode="auto">
          <a:xfrm>
            <a:off x="304800" y="228600"/>
            <a:ext cx="4114800" cy="915988"/>
          </a:xfrm>
          <a:prstGeom prst="rect">
            <a:avLst/>
          </a:prstGeom>
          <a:noFill/>
          <a:ln w="9525">
            <a:noFill/>
            <a:miter lim="800000"/>
            <a:headEnd/>
            <a:tailEnd/>
          </a:ln>
        </p:spPr>
        <p:txBody>
          <a:bodyPr>
            <a:spAutoFit/>
          </a:bodyPr>
          <a:lstStyle/>
          <a:p>
            <a:pPr>
              <a:spcBef>
                <a:spcPct val="50000"/>
              </a:spcBef>
            </a:pPr>
            <a:r>
              <a:rPr lang="sr-Latn-CS" b="1">
                <a:solidFill>
                  <a:srgbClr val="CC0099"/>
                </a:solidFill>
              </a:rPr>
              <a:t>Studentkinje iz Srbije u Cirihu,   Ružica Dražić </a:t>
            </a:r>
            <a:r>
              <a:rPr lang="en-US" b="1">
                <a:solidFill>
                  <a:srgbClr val="CC0099"/>
                </a:solidFill>
              </a:rPr>
              <a:t>(iz </a:t>
            </a:r>
            <a:r>
              <a:rPr lang="sr-Latn-CS" b="1">
                <a:solidFill>
                  <a:srgbClr val="CC0099"/>
                </a:solidFill>
              </a:rPr>
              <a:t>Šapca) i Milana Bota sa Milevom Marić</a:t>
            </a:r>
            <a:endParaRPr lang="en-US" b="1">
              <a:solidFill>
                <a:srgbClr val="CC0099"/>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Einstein Formative years"/>
          <p:cNvPicPr>
            <a:picLocks noChangeAspect="1" noChangeArrowheads="1"/>
          </p:cNvPicPr>
          <p:nvPr/>
        </p:nvPicPr>
        <p:blipFill>
          <a:blip r:embed="rId2"/>
          <a:srcRect/>
          <a:stretch>
            <a:fillRect/>
          </a:stretch>
        </p:blipFill>
        <p:spPr bwMode="auto">
          <a:xfrm>
            <a:off x="0" y="2133600"/>
            <a:ext cx="3733800" cy="4038600"/>
          </a:xfrm>
          <a:prstGeom prst="rect">
            <a:avLst/>
          </a:prstGeom>
          <a:noFill/>
          <a:ln w="9525">
            <a:noFill/>
            <a:miter lim="800000"/>
            <a:headEnd/>
            <a:tailEnd/>
          </a:ln>
        </p:spPr>
      </p:pic>
      <p:sp>
        <p:nvSpPr>
          <p:cNvPr id="23555" name="Text Box 6"/>
          <p:cNvSpPr txBox="1">
            <a:spLocks noChangeArrowheads="1"/>
          </p:cNvSpPr>
          <p:nvPr/>
        </p:nvSpPr>
        <p:spPr bwMode="auto">
          <a:xfrm>
            <a:off x="228600" y="0"/>
            <a:ext cx="8610600" cy="2068513"/>
          </a:xfrm>
          <a:prstGeom prst="rect">
            <a:avLst/>
          </a:prstGeom>
          <a:noFill/>
          <a:ln w="9525">
            <a:noFill/>
            <a:miter lim="800000"/>
            <a:headEnd/>
            <a:tailEnd/>
          </a:ln>
        </p:spPr>
        <p:txBody>
          <a:bodyPr>
            <a:spAutoFit/>
          </a:bodyPr>
          <a:lstStyle/>
          <a:p>
            <a:r>
              <a:rPr lang="sr-Latn-CS" b="1">
                <a:solidFill>
                  <a:srgbClr val="CC0000"/>
                </a:solidFill>
              </a:rPr>
              <a:t>Milevino praćenje rasprava mladog Ajnštajna  sa vodećim fizičarima</a:t>
            </a:r>
            <a:r>
              <a:rPr lang="sr-Latn-CS" sz="1400" b="1">
                <a:solidFill>
                  <a:srgbClr val="CC0000"/>
                </a:solidFill>
              </a:rPr>
              <a:t> </a:t>
            </a:r>
          </a:p>
          <a:p>
            <a:r>
              <a:rPr lang="sr-Latn-CS" sz="1400" b="1">
                <a:solidFill>
                  <a:srgbClr val="006699"/>
                </a:solidFill>
              </a:rPr>
              <a:t>Fizičar i istoričar nauke Jirgen Ren je, sasvim sigurno, jedan od najboljih, ako ne i najbolji poznavalac i analitičar Alberta  i Mileve Ajnštajn. U članku “Ajnštajnova rasprava sa Drudeom i poreklo Statističke mehanike : nova   misao koja mi je sevnula iz    ”Ljubavnih pisama”» (</a:t>
            </a:r>
            <a:r>
              <a:rPr lang="en-US" sz="1400" b="1">
                <a:solidFill>
                  <a:srgbClr val="006699"/>
                </a:solidFill>
              </a:rPr>
              <a:t>”</a:t>
            </a:r>
            <a:r>
              <a:rPr lang="sr-Latn-CS" sz="1400" b="1">
                <a:solidFill>
                  <a:srgbClr val="006699"/>
                </a:solidFill>
              </a:rPr>
              <a:t>Einstein</a:t>
            </a:r>
            <a:r>
              <a:rPr lang="en-US" sz="1400" b="1">
                <a:solidFill>
                  <a:srgbClr val="006699"/>
                </a:solidFill>
              </a:rPr>
              <a:t>’</a:t>
            </a:r>
            <a:r>
              <a:rPr lang="sr-Latn-CS" sz="1400" b="1">
                <a:solidFill>
                  <a:srgbClr val="006699"/>
                </a:solidFill>
              </a:rPr>
              <a:t>s</a:t>
            </a:r>
            <a:r>
              <a:rPr lang="en-US" sz="1400" b="1">
                <a:solidFill>
                  <a:srgbClr val="006699"/>
                </a:solidFill>
              </a:rPr>
              <a:t> Controversy with Drude and the Origin of Statistical Mechanics: A New Glimps from the “Love Letters””</a:t>
            </a:r>
            <a:r>
              <a:rPr lang="sr-Latn-CS" sz="1400" b="1">
                <a:solidFill>
                  <a:srgbClr val="006699"/>
                </a:solidFill>
              </a:rPr>
              <a:t>)  veoma detaljno je  rekonstruisao  Ajnštajnova istraživanja i rasprave sa naučnim autoritetima, koja su dovela do čudotvorne 1905 godine. </a:t>
            </a:r>
            <a:r>
              <a:rPr lang="en-US" sz="1400" b="1">
                <a:solidFill>
                  <a:srgbClr val="CC0000"/>
                </a:solidFill>
              </a:rPr>
              <a:t>Deo  Milevinog pisma iz jula 1901,  koji nije bio dostupan etidorima Sabranih dela 1987 godine, je veoma važan u ovoj rekonstrukciji. </a:t>
            </a:r>
          </a:p>
          <a:p>
            <a:endParaRPr lang="en-US" sz="1400"/>
          </a:p>
        </p:txBody>
      </p:sp>
      <p:sp>
        <p:nvSpPr>
          <p:cNvPr id="23556" name="Text Box 7"/>
          <p:cNvSpPr txBox="1">
            <a:spLocks noChangeArrowheads="1"/>
          </p:cNvSpPr>
          <p:nvPr/>
        </p:nvSpPr>
        <p:spPr bwMode="auto">
          <a:xfrm>
            <a:off x="3657600" y="2057400"/>
            <a:ext cx="5486400" cy="4346575"/>
          </a:xfrm>
          <a:prstGeom prst="rect">
            <a:avLst/>
          </a:prstGeom>
          <a:noFill/>
          <a:ln w="9525">
            <a:noFill/>
            <a:miter lim="800000"/>
            <a:headEnd/>
            <a:tailEnd/>
          </a:ln>
        </p:spPr>
        <p:txBody>
          <a:bodyPr>
            <a:spAutoFit/>
          </a:bodyPr>
          <a:lstStyle/>
          <a:p>
            <a:pPr>
              <a:spcBef>
                <a:spcPct val="50000"/>
              </a:spcBef>
            </a:pPr>
            <a:r>
              <a:rPr lang="sr-Cyrl-CS" sz="1400" b="1">
                <a:solidFill>
                  <a:srgbClr val="006699"/>
                </a:solidFill>
              </a:rPr>
              <a:t>„</a:t>
            </a:r>
            <a:r>
              <a:rPr lang="sr-Latn-CS" sz="1400" b="1">
                <a:solidFill>
                  <a:srgbClr val="006699"/>
                </a:solidFill>
              </a:rPr>
              <a:t>Do pre nekoliko godina vrlo malo se znalo</a:t>
            </a:r>
            <a:r>
              <a:rPr lang="sr-Cyrl-CS" sz="1400" b="1">
                <a:solidFill>
                  <a:srgbClr val="006699"/>
                </a:solidFill>
              </a:rPr>
              <a:t> о А</a:t>
            </a:r>
            <a:r>
              <a:rPr lang="sr-Latn-CS" sz="1400" b="1">
                <a:solidFill>
                  <a:srgbClr val="006699"/>
                </a:solidFill>
              </a:rPr>
              <a:t>jnštajnovim naučnim interesovanjima i aktivnostima pre njegovih prodornih članaka iz 1905. o kvantnoj hipotezi, Braunovom kretanju i elektrodinamici tela u kretanju. Ono što je prethodilo ovim člancima moglo se rekonstruisati samo na osnovu malog broja Ajnštajnovih ranijih publikacija i njegovih kasnijih sećanja i iz manjeg broja pisama iz tog vremena.  Situacija se naglo promenila kada je njegova korespondencija sa Milevom Marić, koja je započeta </a:t>
            </a:r>
            <a:r>
              <a:rPr lang="sr-Cyrl-CS" sz="1400" b="1">
                <a:solidFill>
                  <a:srgbClr val="006699"/>
                </a:solidFill>
              </a:rPr>
              <a:t> 1897, </a:t>
            </a:r>
            <a:r>
              <a:rPr lang="sr-Latn-CS" sz="1400" b="1">
                <a:solidFill>
                  <a:srgbClr val="006699"/>
                </a:solidFill>
              </a:rPr>
              <a:t>objavljena u prvom volumenu serije </a:t>
            </a:r>
            <a:r>
              <a:rPr lang="en-US" sz="1400" b="1" i="1">
                <a:solidFill>
                  <a:srgbClr val="006699"/>
                </a:solidFill>
              </a:rPr>
              <a:t>Collected</a:t>
            </a:r>
            <a:r>
              <a:rPr lang="sr-Cyrl-CS" sz="1400" b="1" i="1">
                <a:solidFill>
                  <a:srgbClr val="006699"/>
                </a:solidFill>
              </a:rPr>
              <a:t> </a:t>
            </a:r>
            <a:r>
              <a:rPr lang="en-US" sz="1400" b="1" i="1">
                <a:solidFill>
                  <a:srgbClr val="006699"/>
                </a:solidFill>
              </a:rPr>
              <a:t>Papers</a:t>
            </a:r>
            <a:r>
              <a:rPr lang="sr-Cyrl-CS" sz="1400" b="1" i="1">
                <a:solidFill>
                  <a:srgbClr val="006699"/>
                </a:solidFill>
              </a:rPr>
              <a:t> </a:t>
            </a:r>
            <a:r>
              <a:rPr lang="en-US" sz="1400" b="1" i="1">
                <a:solidFill>
                  <a:srgbClr val="006699"/>
                </a:solidFill>
              </a:rPr>
              <a:t>of</a:t>
            </a:r>
            <a:r>
              <a:rPr lang="sr-Cyrl-CS" sz="1400" b="1" i="1">
                <a:solidFill>
                  <a:srgbClr val="006699"/>
                </a:solidFill>
              </a:rPr>
              <a:t> </a:t>
            </a:r>
            <a:r>
              <a:rPr lang="en-US" sz="1400" b="1" i="1">
                <a:solidFill>
                  <a:srgbClr val="006699"/>
                </a:solidFill>
              </a:rPr>
              <a:t>Albert</a:t>
            </a:r>
            <a:r>
              <a:rPr lang="sr-Cyrl-CS" sz="1400" b="1" i="1">
                <a:solidFill>
                  <a:srgbClr val="006699"/>
                </a:solidFill>
              </a:rPr>
              <a:t> </a:t>
            </a:r>
            <a:r>
              <a:rPr lang="en-US" sz="1400" b="1" i="1">
                <a:solidFill>
                  <a:srgbClr val="006699"/>
                </a:solidFill>
              </a:rPr>
              <a:t>Einstein</a:t>
            </a:r>
            <a:r>
              <a:rPr lang="sr-Cyrl-CS" sz="1400" b="1" i="1">
                <a:solidFill>
                  <a:srgbClr val="006699"/>
                </a:solidFill>
              </a:rPr>
              <a:t>. </a:t>
            </a:r>
            <a:r>
              <a:rPr lang="sr-Latn-CS" sz="1400" b="1">
                <a:solidFill>
                  <a:srgbClr val="990033"/>
                </a:solidFill>
              </a:rPr>
              <a:t>Pored toga što su omogućila uvid u dramatičan odnos između Mileve Marić i Alberta Ajnštajna, ova pisma su otkrila nekoliko do tada nepoznatih i veoma raznovrsnih interesovanja mladog Ajnštajna, npr. za eksperimente o zračenju i za elektronsku teoriju metala</a:t>
            </a:r>
            <a:r>
              <a:rPr lang="sr-Cyrl-CS" sz="1400" b="1">
                <a:solidFill>
                  <a:srgbClr val="990033"/>
                </a:solidFill>
              </a:rPr>
              <a:t>; о</a:t>
            </a:r>
            <a:r>
              <a:rPr lang="sr-Latn-CS" sz="1400" b="1">
                <a:solidFill>
                  <a:srgbClr val="990033"/>
                </a:solidFill>
              </a:rPr>
              <a:t>v</a:t>
            </a:r>
            <a:r>
              <a:rPr lang="sr-Cyrl-CS" sz="1400" b="1">
                <a:solidFill>
                  <a:srgbClr val="990033"/>
                </a:solidFill>
              </a:rPr>
              <a:t>а </a:t>
            </a:r>
            <a:r>
              <a:rPr lang="sr-Latn-CS" sz="1400" b="1">
                <a:solidFill>
                  <a:srgbClr val="990033"/>
                </a:solidFill>
              </a:rPr>
              <a:t>pisma ga prikazuju kao nezajažljivog čitaoca udžbenika i savremenih časopisa fizike</a:t>
            </a:r>
            <a:r>
              <a:rPr lang="sr-Cyrl-CS" sz="1400" b="1">
                <a:solidFill>
                  <a:srgbClr val="990033"/>
                </a:solidFill>
              </a:rPr>
              <a:t>; она </a:t>
            </a:r>
            <a:r>
              <a:rPr lang="sr-Latn-CS" sz="1400" b="1">
                <a:solidFill>
                  <a:srgbClr val="990033"/>
                </a:solidFill>
              </a:rPr>
              <a:t>svedoče o njegovih ranim kontaktima sa vodećim fizičarima kao što su Bolcman </a:t>
            </a:r>
            <a:r>
              <a:rPr lang="sr-Cyrl-CS" sz="1400" b="1">
                <a:solidFill>
                  <a:srgbClr val="990033"/>
                </a:solidFill>
              </a:rPr>
              <a:t> (</a:t>
            </a:r>
            <a:r>
              <a:rPr lang="sr-Latn-CS" sz="1400" b="1">
                <a:solidFill>
                  <a:srgbClr val="990033"/>
                </a:solidFill>
              </a:rPr>
              <a:t>Boltzmann</a:t>
            </a:r>
            <a:r>
              <a:rPr lang="sr-Cyrl-CS" sz="1400" b="1">
                <a:solidFill>
                  <a:srgbClr val="990033"/>
                </a:solidFill>
              </a:rPr>
              <a:t>), </a:t>
            </a:r>
            <a:r>
              <a:rPr lang="sr-Latn-CS" sz="1400" b="1">
                <a:solidFill>
                  <a:srgbClr val="990033"/>
                </a:solidFill>
              </a:rPr>
              <a:t>Drude</a:t>
            </a:r>
            <a:r>
              <a:rPr lang="sr-Cyrl-CS" sz="1400" b="1">
                <a:solidFill>
                  <a:srgbClr val="990033"/>
                </a:solidFill>
              </a:rPr>
              <a:t> (</a:t>
            </a:r>
            <a:r>
              <a:rPr lang="sr-Latn-CS" sz="1400" b="1">
                <a:solidFill>
                  <a:srgbClr val="990033"/>
                </a:solidFill>
              </a:rPr>
              <a:t>Drude</a:t>
            </a:r>
            <a:r>
              <a:rPr lang="sr-Cyrl-CS" sz="1400" b="1">
                <a:solidFill>
                  <a:srgbClr val="990033"/>
                </a:solidFill>
              </a:rPr>
              <a:t>) и </a:t>
            </a:r>
            <a:r>
              <a:rPr lang="sr-Latn-CS" sz="1400" b="1">
                <a:solidFill>
                  <a:srgbClr val="990033"/>
                </a:solidFill>
              </a:rPr>
              <a:t>Vin</a:t>
            </a:r>
            <a:r>
              <a:rPr lang="sr-Cyrl-CS" sz="1400" b="1">
                <a:solidFill>
                  <a:srgbClr val="990033"/>
                </a:solidFill>
              </a:rPr>
              <a:t> (</a:t>
            </a:r>
            <a:r>
              <a:rPr lang="sr-Latn-CS" sz="1400" b="1">
                <a:solidFill>
                  <a:srgbClr val="990033"/>
                </a:solidFill>
              </a:rPr>
              <a:t>Wien</a:t>
            </a:r>
            <a:r>
              <a:rPr lang="sr-Cyrl-CS" sz="1400" b="1">
                <a:solidFill>
                  <a:srgbClr val="990033"/>
                </a:solidFill>
              </a:rPr>
              <a:t>); </a:t>
            </a:r>
            <a:r>
              <a:rPr lang="sr-Latn-CS" sz="1400" b="1">
                <a:solidFill>
                  <a:srgbClr val="990033"/>
                </a:solidFill>
              </a:rPr>
              <a:t>i na kraju ali to nije sve, ona sadrže značajne nagoveštaje koji se tiču predistorije njegovih članaka iz 1905. godine</a:t>
            </a:r>
            <a:r>
              <a:rPr lang="sr-Cyrl-CS" sz="1400" b="1">
                <a:solidFill>
                  <a:srgbClr val="990033"/>
                </a:solidFill>
              </a:rPr>
              <a:t>.“ </a:t>
            </a:r>
            <a:r>
              <a:rPr lang="ru-RU" sz="1400" b="1">
                <a:solidFill>
                  <a:srgbClr val="990033"/>
                </a:solidFill>
              </a:rPr>
              <a:t>(</a:t>
            </a:r>
            <a:r>
              <a:rPr lang="sr-Latn-CS" sz="1400" b="1">
                <a:solidFill>
                  <a:srgbClr val="990033"/>
                </a:solidFill>
              </a:rPr>
              <a:t>prevod</a:t>
            </a:r>
            <a:r>
              <a:rPr lang="ru-RU" sz="1400" b="1">
                <a:solidFill>
                  <a:srgbClr val="990033"/>
                </a:solidFill>
              </a:rPr>
              <a:t>) </a:t>
            </a:r>
            <a:endParaRPr lang="en-US" sz="1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4"/>
          <p:cNvSpPr txBox="1">
            <a:spLocks noChangeArrowheads="1"/>
          </p:cNvSpPr>
          <p:nvPr/>
        </p:nvSpPr>
        <p:spPr bwMode="auto">
          <a:xfrm>
            <a:off x="0" y="0"/>
            <a:ext cx="9144000" cy="6740307"/>
          </a:xfrm>
          <a:prstGeom prst="rect">
            <a:avLst/>
          </a:prstGeom>
          <a:noFill/>
          <a:ln w="9525">
            <a:noFill/>
            <a:miter lim="800000"/>
            <a:headEnd/>
            <a:tailEnd/>
          </a:ln>
        </p:spPr>
        <p:txBody>
          <a:bodyPr>
            <a:spAutoFit/>
          </a:bodyPr>
          <a:lstStyle/>
          <a:p>
            <a:r>
              <a:rPr lang="sr-Latn-CS" sz="2400" b="1" dirty="0">
                <a:solidFill>
                  <a:srgbClr val="006699"/>
                </a:solidFill>
              </a:rPr>
              <a:t>Kao originalan mislilac Ajnštajn je odmah posle diplomiranja na Ciriškoj politehnici (jula 1900) ušao u ozbiljne rasprave sa profesorima kod kojih je pokušao da doktorira i sa velikim autoritetima fizike toga vremena.  Te rasprave su se odvijale paralelno sa njegovim bezuspešnim pokušajima da se zaposli kao asistent na Univerzitetu. Istovremeno je pisao naučne radove koje je slao u Annalen der Phyisik. Od tri pokušaja da doktorira  (1901, 1902, 1905), tek  treći je bio </a:t>
            </a:r>
            <a:r>
              <a:rPr lang="sr-Latn-CS" sz="2400" b="1" dirty="0" smtClean="0">
                <a:solidFill>
                  <a:srgbClr val="006699"/>
                </a:solidFill>
              </a:rPr>
              <a:t>uspešan.  </a:t>
            </a:r>
            <a:r>
              <a:rPr lang="sr-Latn-CS" sz="2400" b="1" dirty="0">
                <a:solidFill>
                  <a:srgbClr val="FF0066"/>
                </a:solidFill>
              </a:rPr>
              <a:t>Mileva je bila veran, pažljiv i podržavajući pratilac  Albertovih rasprava i istraživanja, vodeći paraleleno  tri dramatične lične bitke.  </a:t>
            </a:r>
          </a:p>
          <a:p>
            <a:r>
              <a:rPr lang="sr-Latn-CS" sz="2400" b="1" dirty="0"/>
              <a:t> </a:t>
            </a:r>
            <a:r>
              <a:rPr lang="sr-Latn-CS" sz="2400" b="1" dirty="0" smtClean="0">
                <a:solidFill>
                  <a:srgbClr val="00B050"/>
                </a:solidFill>
              </a:rPr>
              <a:t>U </a:t>
            </a:r>
            <a:r>
              <a:rPr lang="sr-Latn-CS" sz="2400" b="1" dirty="0">
                <a:solidFill>
                  <a:srgbClr val="00B050"/>
                </a:solidFill>
              </a:rPr>
              <a:t>toku prve Albertove rasprave, sa profesorom Veberom, Mileva  se spremala u istoj laboratoriji da drugi put izađe na diplomski ispit (jula 1901), nameravajući da  potom nastavi doktorat.  Ali, Albert je početkom 1901 napustio Veberovu laboratoriju i potom preko pisama započeo raspravu sa Drudeom, o elektronskoj teoriji</a:t>
            </a:r>
            <a:r>
              <a:rPr lang="en-US" sz="2400" b="1" dirty="0">
                <a:solidFill>
                  <a:srgbClr val="00B050"/>
                </a:solidFill>
              </a:rPr>
              <a:t> </a:t>
            </a:r>
            <a:r>
              <a:rPr lang="sr-Latn-CS" sz="2400" b="1" dirty="0">
                <a:solidFill>
                  <a:srgbClr val="00B050"/>
                </a:solidFill>
              </a:rPr>
              <a:t>elektroprovodljivosti,   i Bolcmanom o osnovama statističke fizike </a:t>
            </a:r>
            <a:endParaRPr lang="en-US" sz="2400" b="1" dirty="0">
              <a:solidFill>
                <a:srgbClr val="00B05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4"/>
          <p:cNvSpPr txBox="1">
            <a:spLocks noChangeArrowheads="1"/>
          </p:cNvSpPr>
          <p:nvPr/>
        </p:nvSpPr>
        <p:spPr bwMode="auto">
          <a:xfrm>
            <a:off x="0" y="0"/>
            <a:ext cx="9144000" cy="6481763"/>
          </a:xfrm>
          <a:prstGeom prst="rect">
            <a:avLst/>
          </a:prstGeom>
          <a:noFill/>
          <a:ln w="9525">
            <a:noFill/>
            <a:miter lim="800000"/>
            <a:headEnd/>
            <a:tailEnd/>
          </a:ln>
        </p:spPr>
        <p:txBody>
          <a:bodyPr>
            <a:spAutoFit/>
          </a:bodyPr>
          <a:lstStyle/>
          <a:p>
            <a:pPr>
              <a:spcBef>
                <a:spcPct val="50000"/>
              </a:spcBef>
            </a:pPr>
            <a:r>
              <a:rPr lang="sr-Latn-CS" sz="2400" b="1">
                <a:solidFill>
                  <a:srgbClr val="006699"/>
                </a:solidFill>
              </a:rPr>
              <a:t>Interesantan je Renov komentar novo-pronadjenog  pasusa iz Milevinog pisma, napisanog u julu 1901, neposredno pošto je videla Drudeov odgovor Ajnštajnu.  </a:t>
            </a:r>
            <a:endParaRPr lang="en-US" sz="2400" b="1">
              <a:solidFill>
                <a:srgbClr val="006699"/>
              </a:solidFill>
            </a:endParaRPr>
          </a:p>
          <a:p>
            <a:pPr>
              <a:spcBef>
                <a:spcPct val="50000"/>
              </a:spcBef>
            </a:pPr>
            <a:r>
              <a:rPr lang="sr-Latn-CS" sz="2400" b="1">
                <a:solidFill>
                  <a:srgbClr val="FF0066"/>
                </a:solidFill>
              </a:rPr>
              <a:t>«Njeno pismo kazuje koliko su obadvoje očajnički  čekali taj odgovor.  Ona reaguje sa ironijom na činjenicu da se taj divni čovek Drude napokon oglasio. U boemskom stilu otpadnika, koji se vidi u više pisama iz toga perioda i koji je sjedinjavao dve osobe u odnosu na ostatak sveta, a posebno protiv naučnog establišmenta, ona se podsmeva ponašanju gospodara fizike koje liči na dvorsko ponašanje.  Primedbu o tome ponašanju Marić je stavila u vezi načina, na koji se, u svome odgovoru, Drude pozvao na velikog gospodara klasične fizike, Ludviga Bolcmana. Drudeov odgovor, zaključuje se iz Marićkine sarkastične interpretacije,  je imao za cilj da jasno stavi do znanja novajliji kao što je Ajnštajn, da se ne može desiti da  veliki gospodar kao što je Bolcman nije u pravu.» </a:t>
            </a:r>
            <a:endParaRPr lang="en-US" sz="2400" b="1">
              <a:solidFill>
                <a:srgbClr val="FF0066"/>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4"/>
          <p:cNvSpPr txBox="1">
            <a:spLocks noChangeArrowheads="1"/>
          </p:cNvSpPr>
          <p:nvPr/>
        </p:nvSpPr>
        <p:spPr bwMode="auto">
          <a:xfrm>
            <a:off x="762000" y="533400"/>
            <a:ext cx="7696200" cy="5568950"/>
          </a:xfrm>
          <a:prstGeom prst="rect">
            <a:avLst/>
          </a:prstGeom>
          <a:noFill/>
          <a:ln w="9525">
            <a:noFill/>
            <a:miter lim="800000"/>
            <a:headEnd/>
            <a:tailEnd/>
          </a:ln>
        </p:spPr>
        <p:txBody>
          <a:bodyPr>
            <a:spAutoFit/>
          </a:bodyPr>
          <a:lstStyle/>
          <a:p>
            <a:pPr>
              <a:spcBef>
                <a:spcPct val="50000"/>
              </a:spcBef>
            </a:pPr>
            <a:r>
              <a:rPr lang="sr-Latn-CS" sz="2400" b="1">
                <a:solidFill>
                  <a:srgbClr val="0033CC"/>
                </a:solidFill>
              </a:rPr>
              <a:t>Ren smatra da je kritiku Bolcmanove statističke fizike Ajnštajn  uneo u tezu sa kojom je od jeseni 1902 pokušavao da doktorira kod profesora Klajnera na Ciriškom Univerzitetu. </a:t>
            </a:r>
            <a:endParaRPr lang="en-US" sz="2400" b="1">
              <a:solidFill>
                <a:srgbClr val="0033CC"/>
              </a:solidFill>
            </a:endParaRPr>
          </a:p>
          <a:p>
            <a:pPr>
              <a:spcBef>
                <a:spcPct val="50000"/>
              </a:spcBef>
            </a:pPr>
            <a:endParaRPr lang="en-US" sz="2400" b="1">
              <a:solidFill>
                <a:srgbClr val="0033CC"/>
              </a:solidFill>
            </a:endParaRPr>
          </a:p>
          <a:p>
            <a:pPr>
              <a:spcBef>
                <a:spcPct val="50000"/>
              </a:spcBef>
            </a:pPr>
            <a:r>
              <a:rPr lang="sr-Latn-CS" sz="2400" b="1">
                <a:solidFill>
                  <a:srgbClr val="FF0066"/>
                </a:solidFill>
              </a:rPr>
              <a:t>Mileva, je taj drugi pokušaj pratila putujući između Švajcarske  i Novog Sada, noseći  dete koje će u tajnosti roditi u okolini Novog Sada, januara 1902. </a:t>
            </a:r>
            <a:endParaRPr lang="en-US" sz="2400" b="1">
              <a:solidFill>
                <a:srgbClr val="FF0066"/>
              </a:solidFill>
            </a:endParaRPr>
          </a:p>
          <a:p>
            <a:pPr>
              <a:spcBef>
                <a:spcPct val="50000"/>
              </a:spcBef>
            </a:pPr>
            <a:endParaRPr lang="en-US" sz="2400" b="1">
              <a:solidFill>
                <a:srgbClr val="FF0066"/>
              </a:solidFill>
            </a:endParaRPr>
          </a:p>
          <a:p>
            <a:pPr>
              <a:spcBef>
                <a:spcPct val="50000"/>
              </a:spcBef>
            </a:pPr>
            <a:r>
              <a:rPr lang="sr-Latn-CS" sz="2400" b="1">
                <a:solidFill>
                  <a:srgbClr val="006699"/>
                </a:solidFill>
              </a:rPr>
              <a:t>Početkom februara, Albert je na Klajnerov savet povukao tezu. Klajner se nije slagao sa Ajnštajnovom oštrom  kritike Bolcmanove statističke fizike, smatra Ren. </a:t>
            </a:r>
            <a:endParaRPr lang="en-US" sz="2400" b="1">
              <a:solidFill>
                <a:srgbClr val="006699"/>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300px-Electrona_in_crystallo_fluentia">
            <a:hlinkClick r:id="rId2"/>
          </p:cNvPr>
          <p:cNvPicPr>
            <a:picLocks noChangeAspect="1" noChangeArrowheads="1"/>
          </p:cNvPicPr>
          <p:nvPr/>
        </p:nvPicPr>
        <p:blipFill>
          <a:blip r:embed="rId3"/>
          <a:srcRect/>
          <a:stretch>
            <a:fillRect/>
          </a:stretch>
        </p:blipFill>
        <p:spPr bwMode="auto">
          <a:xfrm>
            <a:off x="228600" y="381000"/>
            <a:ext cx="2857500" cy="2600325"/>
          </a:xfrm>
          <a:prstGeom prst="rect">
            <a:avLst/>
          </a:prstGeom>
          <a:noFill/>
          <a:ln w="9525">
            <a:noFill/>
            <a:miter lim="800000"/>
            <a:headEnd/>
            <a:tailEnd/>
          </a:ln>
        </p:spPr>
      </p:pic>
      <p:sp>
        <p:nvSpPr>
          <p:cNvPr id="27651" name="Text Box 3"/>
          <p:cNvSpPr txBox="1">
            <a:spLocks noChangeArrowheads="1"/>
          </p:cNvSpPr>
          <p:nvPr/>
        </p:nvSpPr>
        <p:spPr bwMode="auto">
          <a:xfrm>
            <a:off x="152400" y="3200400"/>
            <a:ext cx="3048000" cy="1465263"/>
          </a:xfrm>
          <a:prstGeom prst="rect">
            <a:avLst/>
          </a:prstGeom>
          <a:noFill/>
          <a:ln w="9525">
            <a:noFill/>
            <a:miter lim="800000"/>
            <a:headEnd/>
            <a:tailEnd/>
          </a:ln>
        </p:spPr>
        <p:txBody>
          <a:bodyPr>
            <a:spAutoFit/>
          </a:bodyPr>
          <a:lstStyle/>
          <a:p>
            <a:pPr>
              <a:spcBef>
                <a:spcPct val="50000"/>
              </a:spcBef>
            </a:pPr>
            <a:r>
              <a:rPr lang="en-US">
                <a:solidFill>
                  <a:srgbClr val="FF0066"/>
                </a:solidFill>
              </a:rPr>
              <a:t>Drude</a:t>
            </a:r>
            <a:r>
              <a:rPr lang="en-US"/>
              <a:t> Model electrons (shown here in blue) constantly bounce between heavier, stationary crystal ions (shown in red). </a:t>
            </a:r>
          </a:p>
        </p:txBody>
      </p:sp>
      <p:pic>
        <p:nvPicPr>
          <p:cNvPr id="27652" name="Picture 4" descr="\frac{d}{dt}\mathbf{p}(t) = q\mathbf{E} - \frac{\mathbf{p}(t)}{\tau},"/>
          <p:cNvPicPr>
            <a:picLocks noChangeAspect="1" noChangeArrowheads="1"/>
          </p:cNvPicPr>
          <p:nvPr/>
        </p:nvPicPr>
        <p:blipFill>
          <a:blip r:embed="rId4"/>
          <a:srcRect/>
          <a:stretch>
            <a:fillRect/>
          </a:stretch>
        </p:blipFill>
        <p:spPr bwMode="auto">
          <a:xfrm>
            <a:off x="609600" y="4953000"/>
            <a:ext cx="1628775" cy="409575"/>
          </a:xfrm>
          <a:prstGeom prst="rect">
            <a:avLst/>
          </a:prstGeom>
          <a:noFill/>
          <a:ln w="9525">
            <a:noFill/>
            <a:miter lim="800000"/>
            <a:headEnd/>
            <a:tailEnd/>
          </a:ln>
        </p:spPr>
      </p:pic>
      <p:pic>
        <p:nvPicPr>
          <p:cNvPr id="27653" name="Picture 5" descr="\mathbf{J} = \left( \frac{n q^2 \tau}{m} \right) \mathbf{E}."/>
          <p:cNvPicPr>
            <a:picLocks noChangeAspect="1" noChangeArrowheads="1"/>
          </p:cNvPicPr>
          <p:nvPr/>
        </p:nvPicPr>
        <p:blipFill>
          <a:blip r:embed="rId5"/>
          <a:srcRect/>
          <a:stretch>
            <a:fillRect/>
          </a:stretch>
        </p:blipFill>
        <p:spPr bwMode="auto">
          <a:xfrm>
            <a:off x="762000" y="5715000"/>
            <a:ext cx="1276350" cy="457200"/>
          </a:xfrm>
          <a:prstGeom prst="rect">
            <a:avLst/>
          </a:prstGeom>
          <a:noFill/>
          <a:ln w="9525">
            <a:noFill/>
            <a:miter lim="800000"/>
            <a:headEnd/>
            <a:tailEnd/>
          </a:ln>
        </p:spPr>
      </p:pic>
      <p:pic>
        <p:nvPicPr>
          <p:cNvPr id="27654" name="Picture 6" descr="300px-Wiens_law">
            <a:hlinkClick r:id="rId6"/>
          </p:cNvPr>
          <p:cNvPicPr>
            <a:picLocks noChangeAspect="1" noChangeArrowheads="1"/>
          </p:cNvPicPr>
          <p:nvPr/>
        </p:nvPicPr>
        <p:blipFill>
          <a:blip r:embed="rId7"/>
          <a:srcRect/>
          <a:stretch>
            <a:fillRect/>
          </a:stretch>
        </p:blipFill>
        <p:spPr bwMode="auto">
          <a:xfrm>
            <a:off x="3429000" y="381000"/>
            <a:ext cx="2857500" cy="2638425"/>
          </a:xfrm>
          <a:prstGeom prst="rect">
            <a:avLst/>
          </a:prstGeom>
          <a:noFill/>
          <a:ln w="9525">
            <a:noFill/>
            <a:miter lim="800000"/>
            <a:headEnd/>
            <a:tailEnd/>
          </a:ln>
        </p:spPr>
      </p:pic>
      <p:sp>
        <p:nvSpPr>
          <p:cNvPr id="27655" name="Text Box 7"/>
          <p:cNvSpPr txBox="1">
            <a:spLocks noChangeArrowheads="1"/>
          </p:cNvSpPr>
          <p:nvPr/>
        </p:nvSpPr>
        <p:spPr bwMode="auto">
          <a:xfrm>
            <a:off x="3810000" y="3200400"/>
            <a:ext cx="2514600" cy="1878013"/>
          </a:xfrm>
          <a:prstGeom prst="rect">
            <a:avLst/>
          </a:prstGeom>
          <a:noFill/>
          <a:ln w="9525">
            <a:noFill/>
            <a:miter lim="800000"/>
            <a:headEnd/>
            <a:tailEnd/>
          </a:ln>
        </p:spPr>
        <p:txBody>
          <a:bodyPr>
            <a:spAutoFit/>
          </a:bodyPr>
          <a:lstStyle/>
          <a:p>
            <a:pPr>
              <a:spcBef>
                <a:spcPct val="50000"/>
              </a:spcBef>
            </a:pPr>
            <a:r>
              <a:rPr lang="sr-Latn-CS">
                <a:solidFill>
                  <a:srgbClr val="CC0000"/>
                </a:solidFill>
              </a:rPr>
              <a:t>Wien</a:t>
            </a:r>
          </a:p>
          <a:p>
            <a:pPr>
              <a:spcBef>
                <a:spcPct val="50000"/>
              </a:spcBef>
            </a:pPr>
            <a:r>
              <a:rPr lang="en-US"/>
              <a:t>Black body thermal emission intensity as a function of wavelength for various (absolute) temperatures. </a:t>
            </a:r>
          </a:p>
        </p:txBody>
      </p:sp>
      <p:pic>
        <p:nvPicPr>
          <p:cNvPr id="27656" name="Picture 8" descr="\lambda_{\mathrm{max}} = \frac{b}{T} "/>
          <p:cNvPicPr>
            <a:picLocks noChangeAspect="1" noChangeArrowheads="1"/>
          </p:cNvPicPr>
          <p:nvPr/>
        </p:nvPicPr>
        <p:blipFill>
          <a:blip r:embed="rId8"/>
          <a:srcRect/>
          <a:stretch>
            <a:fillRect/>
          </a:stretch>
        </p:blipFill>
        <p:spPr bwMode="auto">
          <a:xfrm>
            <a:off x="4419600" y="5562600"/>
            <a:ext cx="771525" cy="390525"/>
          </a:xfrm>
          <a:prstGeom prst="rect">
            <a:avLst/>
          </a:prstGeom>
          <a:noFill/>
          <a:ln w="9525">
            <a:noFill/>
            <a:miter lim="800000"/>
            <a:headEnd/>
            <a:tailEnd/>
          </a:ln>
        </p:spPr>
      </p:pic>
      <p:pic>
        <p:nvPicPr>
          <p:cNvPr id="27657" name="Picture 9" descr="k = \frac{R}{N_{\rm A}}.\,"/>
          <p:cNvPicPr>
            <a:picLocks noChangeAspect="1" noChangeArrowheads="1"/>
          </p:cNvPicPr>
          <p:nvPr/>
        </p:nvPicPr>
        <p:blipFill>
          <a:blip r:embed="rId9"/>
          <a:srcRect/>
          <a:stretch>
            <a:fillRect/>
          </a:stretch>
        </p:blipFill>
        <p:spPr bwMode="auto">
          <a:xfrm>
            <a:off x="7467600" y="1143000"/>
            <a:ext cx="676275" cy="428625"/>
          </a:xfrm>
          <a:prstGeom prst="rect">
            <a:avLst/>
          </a:prstGeom>
          <a:noFill/>
          <a:ln w="9525">
            <a:noFill/>
            <a:miter lim="800000"/>
            <a:headEnd/>
            <a:tailEnd/>
          </a:ln>
        </p:spPr>
      </p:pic>
      <p:pic>
        <p:nvPicPr>
          <p:cNvPr id="27658" name="Picture 10" descr="p V = N k T \,,"/>
          <p:cNvPicPr>
            <a:picLocks noChangeAspect="1" noChangeArrowheads="1"/>
          </p:cNvPicPr>
          <p:nvPr/>
        </p:nvPicPr>
        <p:blipFill>
          <a:blip r:embed="rId10"/>
          <a:srcRect/>
          <a:stretch>
            <a:fillRect/>
          </a:stretch>
        </p:blipFill>
        <p:spPr bwMode="auto">
          <a:xfrm>
            <a:off x="6858000" y="2362200"/>
            <a:ext cx="2133600" cy="373063"/>
          </a:xfrm>
          <a:prstGeom prst="rect">
            <a:avLst/>
          </a:prstGeom>
          <a:noFill/>
          <a:ln w="9525">
            <a:noFill/>
            <a:miter lim="800000"/>
            <a:headEnd/>
            <a:tailEnd/>
          </a:ln>
        </p:spPr>
      </p:pic>
      <p:pic>
        <p:nvPicPr>
          <p:cNvPr id="27659" name="Picture 11" descr="p \propto \exp\left(-\frac{E}{kT}\right)."/>
          <p:cNvPicPr>
            <a:picLocks noChangeAspect="1" noChangeArrowheads="1"/>
          </p:cNvPicPr>
          <p:nvPr/>
        </p:nvPicPr>
        <p:blipFill>
          <a:blip r:embed="rId11"/>
          <a:srcRect/>
          <a:stretch>
            <a:fillRect/>
          </a:stretch>
        </p:blipFill>
        <p:spPr bwMode="auto">
          <a:xfrm>
            <a:off x="6629400" y="3276600"/>
            <a:ext cx="2362200" cy="690563"/>
          </a:xfrm>
          <a:prstGeom prst="rect">
            <a:avLst/>
          </a:prstGeom>
          <a:noFill/>
          <a:ln w="9525">
            <a:noFill/>
            <a:miter lim="800000"/>
            <a:headEnd/>
            <a:tailEnd/>
          </a:ln>
        </p:spPr>
      </p:pic>
      <p:pic>
        <p:nvPicPr>
          <p:cNvPr id="27660" name="Picture 12" descr="S = k\,\ln W."/>
          <p:cNvPicPr>
            <a:picLocks noChangeAspect="1" noChangeArrowheads="1"/>
          </p:cNvPicPr>
          <p:nvPr/>
        </p:nvPicPr>
        <p:blipFill>
          <a:blip r:embed="rId12"/>
          <a:srcRect/>
          <a:stretch>
            <a:fillRect/>
          </a:stretch>
        </p:blipFill>
        <p:spPr bwMode="auto">
          <a:xfrm>
            <a:off x="6629400" y="4724400"/>
            <a:ext cx="1905000" cy="314325"/>
          </a:xfrm>
          <a:prstGeom prst="rect">
            <a:avLst/>
          </a:prstGeom>
          <a:noFill/>
          <a:ln w="9525">
            <a:noFill/>
            <a:miter lim="800000"/>
            <a:headEnd/>
            <a:tailEnd/>
          </a:ln>
        </p:spPr>
      </p:pic>
      <p:sp>
        <p:nvSpPr>
          <p:cNvPr id="27661" name="Text Box 13"/>
          <p:cNvSpPr txBox="1">
            <a:spLocks noChangeArrowheads="1"/>
          </p:cNvSpPr>
          <p:nvPr/>
        </p:nvSpPr>
        <p:spPr bwMode="auto">
          <a:xfrm>
            <a:off x="6629400" y="5562600"/>
            <a:ext cx="1600200" cy="366713"/>
          </a:xfrm>
          <a:prstGeom prst="rect">
            <a:avLst/>
          </a:prstGeom>
          <a:noFill/>
          <a:ln w="9525">
            <a:noFill/>
            <a:miter lim="800000"/>
            <a:headEnd/>
            <a:tailEnd/>
          </a:ln>
        </p:spPr>
        <p:txBody>
          <a:bodyPr>
            <a:spAutoFit/>
          </a:bodyPr>
          <a:lstStyle/>
          <a:p>
            <a:pPr>
              <a:spcBef>
                <a:spcPct val="50000"/>
              </a:spcBef>
            </a:pPr>
            <a:r>
              <a:rPr lang="sr-Latn-CS">
                <a:solidFill>
                  <a:srgbClr val="FF0066"/>
                </a:solidFill>
              </a:rPr>
              <a:t>Boltzmann</a:t>
            </a:r>
            <a:endParaRPr lang="en-US">
              <a:solidFill>
                <a:srgbClr val="FF0066"/>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4"/>
          <p:cNvSpPr txBox="1">
            <a:spLocks noChangeArrowheads="1"/>
          </p:cNvSpPr>
          <p:nvPr/>
        </p:nvSpPr>
        <p:spPr bwMode="auto">
          <a:xfrm>
            <a:off x="609600" y="685800"/>
            <a:ext cx="7162800" cy="4473575"/>
          </a:xfrm>
          <a:prstGeom prst="rect">
            <a:avLst/>
          </a:prstGeom>
          <a:noFill/>
          <a:ln w="9525">
            <a:noFill/>
            <a:miter lim="800000"/>
            <a:headEnd/>
            <a:tailEnd/>
          </a:ln>
        </p:spPr>
        <p:txBody>
          <a:bodyPr>
            <a:spAutoFit/>
          </a:bodyPr>
          <a:lstStyle/>
          <a:p>
            <a:pPr>
              <a:spcBef>
                <a:spcPct val="50000"/>
              </a:spcBef>
            </a:pPr>
            <a:r>
              <a:rPr lang="sr-Latn-CS" sz="2400" b="1">
                <a:solidFill>
                  <a:srgbClr val="0033CC"/>
                </a:solidFill>
              </a:rPr>
              <a:t>U leto 1902 Albert je dobio posao u Patentnom zavodu u Bernu. </a:t>
            </a:r>
            <a:endParaRPr lang="en-US" sz="2400" b="1">
              <a:solidFill>
                <a:srgbClr val="0033CC"/>
              </a:solidFill>
            </a:endParaRPr>
          </a:p>
          <a:p>
            <a:pPr>
              <a:spcBef>
                <a:spcPct val="50000"/>
              </a:spcBef>
            </a:pPr>
            <a:r>
              <a:rPr lang="sr-Latn-CS" sz="2400" b="1">
                <a:solidFill>
                  <a:srgbClr val="006666"/>
                </a:solidFill>
              </a:rPr>
              <a:t>Mileva se rastala od Lizerl i došla da živi u Bern.</a:t>
            </a:r>
            <a:r>
              <a:rPr lang="sr-Latn-CS" sz="2400" b="1"/>
              <a:t> </a:t>
            </a:r>
            <a:endParaRPr lang="en-US" sz="2400" b="1"/>
          </a:p>
          <a:p>
            <a:pPr>
              <a:spcBef>
                <a:spcPct val="50000"/>
              </a:spcBef>
            </a:pPr>
            <a:r>
              <a:rPr lang="sr-Latn-CS" sz="2400" b="1">
                <a:solidFill>
                  <a:srgbClr val="990033"/>
                </a:solidFill>
              </a:rPr>
              <a:t>Albert i Mileva su se venčali januara 1903. </a:t>
            </a:r>
            <a:endParaRPr lang="en-US" sz="2400" b="1">
              <a:solidFill>
                <a:srgbClr val="990033"/>
              </a:solidFill>
            </a:endParaRPr>
          </a:p>
          <a:p>
            <a:pPr>
              <a:spcBef>
                <a:spcPct val="50000"/>
              </a:spcBef>
            </a:pPr>
            <a:endParaRPr lang="en-US" sz="2400" b="1">
              <a:solidFill>
                <a:srgbClr val="990033"/>
              </a:solidFill>
            </a:endParaRPr>
          </a:p>
          <a:p>
            <a:pPr>
              <a:spcBef>
                <a:spcPct val="50000"/>
              </a:spcBef>
            </a:pPr>
            <a:r>
              <a:rPr lang="sr-Latn-CS" sz="2400" b="1">
                <a:solidFill>
                  <a:srgbClr val="FF0066"/>
                </a:solidFill>
              </a:rPr>
              <a:t>Posle venčanja,  stanovi u kojima su u Bernu živeli Albert i Mileva Ajnštajn su postali kabineti za teorijska istraživanja u  fizici.  Iz njih  su u naučne časopise poslati mnogi slavni naučni radovi. </a:t>
            </a:r>
            <a:endParaRPr lang="en-US" sz="2400" b="1">
              <a:solidFill>
                <a:srgbClr val="FF0066"/>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4"/>
          <p:cNvSpPr txBox="1">
            <a:spLocks noChangeArrowheads="1"/>
          </p:cNvSpPr>
          <p:nvPr/>
        </p:nvSpPr>
        <p:spPr bwMode="auto">
          <a:xfrm>
            <a:off x="0" y="0"/>
            <a:ext cx="4267200" cy="1004888"/>
          </a:xfrm>
          <a:prstGeom prst="rect">
            <a:avLst/>
          </a:prstGeom>
          <a:noFill/>
          <a:ln w="9525">
            <a:noFill/>
            <a:miter lim="800000"/>
            <a:headEnd/>
            <a:tailEnd/>
          </a:ln>
        </p:spPr>
        <p:txBody>
          <a:bodyPr>
            <a:spAutoFit/>
          </a:bodyPr>
          <a:lstStyle/>
          <a:p>
            <a:pPr>
              <a:spcBef>
                <a:spcPct val="50000"/>
              </a:spcBef>
            </a:pPr>
            <a:r>
              <a:rPr lang="sr-Latn-CS" sz="1200" b="1">
                <a:solidFill>
                  <a:srgbClr val="990033"/>
                </a:solidFill>
              </a:rPr>
              <a:t>Pošto su počeli da žive zajedno, Albert i Mileva se više nisu dopisivali. Stoga će pitanje o Milevinom učešću u Albertovom stvaralaštvu verovatno ostati tajna, nasuprot mnogobrojnim pokušajima da se dokuči odgovor na to pitanje. </a:t>
            </a:r>
            <a:endParaRPr lang="en-US" sz="1200" b="1">
              <a:solidFill>
                <a:srgbClr val="990033"/>
              </a:solidFill>
            </a:endParaRPr>
          </a:p>
        </p:txBody>
      </p:sp>
      <p:pic>
        <p:nvPicPr>
          <p:cNvPr id="29699" name="Picture 5" descr="Coll1"/>
          <p:cNvPicPr>
            <a:picLocks noChangeAspect="1" noChangeArrowheads="1"/>
          </p:cNvPicPr>
          <p:nvPr/>
        </p:nvPicPr>
        <p:blipFill>
          <a:blip r:embed="rId2"/>
          <a:srcRect/>
          <a:stretch>
            <a:fillRect/>
          </a:stretch>
        </p:blipFill>
        <p:spPr bwMode="auto">
          <a:xfrm>
            <a:off x="152400" y="1295400"/>
            <a:ext cx="4289425" cy="5410200"/>
          </a:xfrm>
          <a:prstGeom prst="rect">
            <a:avLst/>
          </a:prstGeom>
          <a:noFill/>
          <a:ln w="9525">
            <a:noFill/>
            <a:miter lim="800000"/>
            <a:headEnd/>
            <a:tailEnd/>
          </a:ln>
        </p:spPr>
      </p:pic>
      <p:pic>
        <p:nvPicPr>
          <p:cNvPr id="29700" name="Picture 6" descr="AJN[1]"/>
          <p:cNvPicPr>
            <a:picLocks noChangeAspect="1" noChangeArrowheads="1"/>
          </p:cNvPicPr>
          <p:nvPr/>
        </p:nvPicPr>
        <p:blipFill>
          <a:blip r:embed="rId3"/>
          <a:srcRect/>
          <a:stretch>
            <a:fillRect/>
          </a:stretch>
        </p:blipFill>
        <p:spPr bwMode="auto">
          <a:xfrm>
            <a:off x="5181600" y="1524000"/>
            <a:ext cx="3667125" cy="5084763"/>
          </a:xfrm>
          <a:prstGeom prst="rect">
            <a:avLst/>
          </a:prstGeom>
          <a:noFill/>
          <a:ln w="9525">
            <a:noFill/>
            <a:miter lim="800000"/>
            <a:headEnd/>
            <a:tailEnd/>
          </a:ln>
        </p:spPr>
      </p:pic>
      <p:sp>
        <p:nvSpPr>
          <p:cNvPr id="29701" name="Text Box 7"/>
          <p:cNvSpPr txBox="1">
            <a:spLocks noChangeArrowheads="1"/>
          </p:cNvSpPr>
          <p:nvPr/>
        </p:nvSpPr>
        <p:spPr bwMode="auto">
          <a:xfrm>
            <a:off x="4876800" y="0"/>
            <a:ext cx="4038600" cy="1190625"/>
          </a:xfrm>
          <a:prstGeom prst="rect">
            <a:avLst/>
          </a:prstGeom>
          <a:noFill/>
          <a:ln w="9525">
            <a:noFill/>
            <a:miter lim="800000"/>
            <a:headEnd/>
            <a:tailEnd/>
          </a:ln>
        </p:spPr>
        <p:txBody>
          <a:bodyPr>
            <a:spAutoFit/>
          </a:bodyPr>
          <a:lstStyle/>
          <a:p>
            <a:pPr>
              <a:spcBef>
                <a:spcPct val="50000"/>
              </a:spcBef>
            </a:pPr>
            <a:r>
              <a:rPr lang="sr-Latn-CS" b="1">
                <a:solidFill>
                  <a:srgbClr val="0033CC"/>
                </a:solidFill>
              </a:rPr>
              <a:t>Profesori Vukota Babović i Božidar Aničin preveli su 2005 godine na srpski jezik </a:t>
            </a:r>
            <a:r>
              <a:rPr lang="en-US" b="1">
                <a:solidFill>
                  <a:srgbClr val="0033CC"/>
                </a:solidFill>
              </a:rPr>
              <a:t>devet </a:t>
            </a:r>
            <a:r>
              <a:rPr lang="sr-Latn-CS" b="1">
                <a:solidFill>
                  <a:srgbClr val="0033CC"/>
                </a:solidFill>
              </a:rPr>
              <a:t>najvažnijih radova</a:t>
            </a:r>
            <a:r>
              <a:rPr lang="sr-Latn-CS">
                <a:solidFill>
                  <a:srgbClr val="0033CC"/>
                </a:solidFill>
              </a:rPr>
              <a:t> </a:t>
            </a:r>
            <a:r>
              <a:rPr lang="en-US" b="1">
                <a:solidFill>
                  <a:srgbClr val="0033CC"/>
                </a:solidFill>
              </a:rPr>
              <a:t>mladog Ajn</a:t>
            </a:r>
            <a:r>
              <a:rPr lang="sr-Latn-CS" b="1">
                <a:solidFill>
                  <a:srgbClr val="0033CC"/>
                </a:solidFill>
              </a:rPr>
              <a:t>š</a:t>
            </a:r>
            <a:r>
              <a:rPr lang="en-US" b="1">
                <a:solidFill>
                  <a:srgbClr val="0033CC"/>
                </a:solidFill>
              </a:rPr>
              <a:t>tajna</a:t>
            </a:r>
            <a:r>
              <a:rPr lang="sr-Latn-CS" b="1">
                <a:solidFill>
                  <a:srgbClr val="0033CC"/>
                </a:solidFill>
              </a:rPr>
              <a:t>.</a:t>
            </a:r>
            <a:endParaRPr lang="en-US" b="1">
              <a:solidFill>
                <a:srgbClr val="0033CC"/>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28600" y="152400"/>
            <a:ext cx="5486400" cy="609600"/>
          </a:xfrm>
        </p:spPr>
        <p:txBody>
          <a:bodyPr/>
          <a:lstStyle/>
          <a:p>
            <a:pPr eaLnBrk="1" hangingPunct="1"/>
            <a:r>
              <a:rPr lang="sr-Latn-CS" sz="2800" b="1" smtClean="0">
                <a:solidFill>
                  <a:srgbClr val="CC0099"/>
                </a:solidFill>
              </a:rPr>
              <a:t>POTOMCI  MILEVE I ALBERTA</a:t>
            </a:r>
            <a:endParaRPr lang="en-US" sz="2800" b="1" smtClean="0">
              <a:solidFill>
                <a:srgbClr val="CC0099"/>
              </a:solidFill>
            </a:endParaRPr>
          </a:p>
        </p:txBody>
      </p:sp>
      <p:pic>
        <p:nvPicPr>
          <p:cNvPr id="30723" name="Picture 3" descr="A stablo"/>
          <p:cNvPicPr>
            <a:picLocks noGrp="1" noChangeAspect="1" noChangeArrowheads="1"/>
          </p:cNvPicPr>
          <p:nvPr>
            <p:ph idx="1"/>
          </p:nvPr>
        </p:nvPicPr>
        <p:blipFill>
          <a:blip r:embed="rId3"/>
          <a:srcRect/>
          <a:stretch>
            <a:fillRect/>
          </a:stretch>
        </p:blipFill>
        <p:spPr>
          <a:xfrm>
            <a:off x="228600" y="836613"/>
            <a:ext cx="4114800" cy="6021387"/>
          </a:xfrm>
          <a:noFill/>
        </p:spPr>
      </p:pic>
      <p:pic>
        <p:nvPicPr>
          <p:cNvPr id="30724" name="Picture 4" descr="Paul"/>
          <p:cNvPicPr>
            <a:picLocks noChangeAspect="1" noChangeArrowheads="1"/>
          </p:cNvPicPr>
          <p:nvPr/>
        </p:nvPicPr>
        <p:blipFill>
          <a:blip r:embed="rId4"/>
          <a:srcRect/>
          <a:stretch>
            <a:fillRect/>
          </a:stretch>
        </p:blipFill>
        <p:spPr bwMode="auto">
          <a:xfrm>
            <a:off x="6019800" y="228600"/>
            <a:ext cx="2659063" cy="5791200"/>
          </a:xfrm>
          <a:prstGeom prst="rect">
            <a:avLst/>
          </a:prstGeom>
          <a:noFill/>
          <a:ln w="9525">
            <a:noFill/>
            <a:miter lim="800000"/>
            <a:headEnd/>
            <a:tailEnd/>
          </a:ln>
        </p:spPr>
      </p:pic>
      <p:sp>
        <p:nvSpPr>
          <p:cNvPr id="30725" name="Text Box 5"/>
          <p:cNvSpPr txBox="1">
            <a:spLocks noChangeArrowheads="1"/>
          </p:cNvSpPr>
          <p:nvPr/>
        </p:nvSpPr>
        <p:spPr bwMode="auto">
          <a:xfrm>
            <a:off x="5715000" y="6248400"/>
            <a:ext cx="3200400" cy="366713"/>
          </a:xfrm>
          <a:prstGeom prst="rect">
            <a:avLst/>
          </a:prstGeom>
          <a:noFill/>
          <a:ln w="9525">
            <a:noFill/>
            <a:miter lim="800000"/>
            <a:headEnd/>
            <a:tailEnd/>
          </a:ln>
        </p:spPr>
        <p:txBody>
          <a:bodyPr>
            <a:spAutoFit/>
          </a:bodyPr>
          <a:lstStyle/>
          <a:p>
            <a:pPr>
              <a:spcBef>
                <a:spcPct val="50000"/>
              </a:spcBef>
            </a:pPr>
            <a:r>
              <a:rPr lang="sr-Latn-CS" b="1" dirty="0">
                <a:solidFill>
                  <a:schemeClr val="hlink"/>
                </a:solidFill>
              </a:rPr>
              <a:t>    Praunuk Paul Einstein</a:t>
            </a:r>
            <a:endParaRPr lang="en-US" b="1" dirty="0">
              <a:solidFill>
                <a:schemeClr val="hlink"/>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829</TotalTime>
  <Words>2217</Words>
  <Application>Microsoft PowerPoint</Application>
  <PresentationFormat>On-screen Show (4:3)</PresentationFormat>
  <Paragraphs>110</Paragraphs>
  <Slides>32</Slides>
  <Notes>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35" baseType="lpstr">
      <vt:lpstr>Default Design</vt:lpstr>
      <vt:lpstr>Equation</vt:lpstr>
      <vt:lpstr>Acrobat Document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Prva biografija o Milevi Marić </vt:lpstr>
      <vt:lpstr> </vt:lpstr>
      <vt:lpstr>Slide 25</vt:lpstr>
      <vt:lpstr>Slide 26</vt:lpstr>
      <vt:lpstr>Slide 27</vt:lpstr>
      <vt:lpstr>Slide 28</vt:lpstr>
      <vt:lpstr>Slide 29</vt:lpstr>
      <vt:lpstr>Slide 30</vt:lpstr>
      <vt:lpstr>Slide 31</vt:lpstr>
      <vt:lpstr>POTOMCI  MILEVE I ALBERTA</vt:lpstr>
    </vt:vector>
  </TitlesOfParts>
  <Company>IF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Mirjana Bozic</dc:creator>
  <cp:lastModifiedBy>Oem</cp:lastModifiedBy>
  <cp:revision>147</cp:revision>
  <dcterms:created xsi:type="dcterms:W3CDTF">2007-05-12T14:52:40Z</dcterms:created>
  <dcterms:modified xsi:type="dcterms:W3CDTF">2012-05-23T16:49:00Z</dcterms:modified>
</cp:coreProperties>
</file>